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Lato"/>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Lato-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Lato-italic.fntdata"/><Relationship Id="rId14" Type="http://schemas.openxmlformats.org/officeDocument/2006/relationships/slide" Target="slides/slide9.xml"/><Relationship Id="rId36" Type="http://schemas.openxmlformats.org/officeDocument/2006/relationships/font" Target="fonts/Lato-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Lato-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This presentation explores David Deutsch's ideas about how we test and understand scientific theories,</a:t>
            </a:r>
            <a:endParaRPr/>
          </a:p>
          <a:p>
            <a:pPr indent="0" lvl="0" marL="0" rtl="0" algn="l">
              <a:spcBef>
                <a:spcPts val="0"/>
              </a:spcBef>
              <a:spcAft>
                <a:spcPts val="0"/>
              </a:spcAft>
              <a:buNone/>
            </a:pPr>
            <a:r>
              <a:rPr lang="en-GB"/>
              <a:t>particularly focusing on his contributions to quantum mechanics and constructor theory.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1dd6d120f4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1dd6d120f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a:t>Tasks and constructors: Anything that can cause transformations while retaining its ability to do so again</a:t>
            </a:r>
            <a:endParaRPr/>
          </a:p>
          <a:p>
            <a:pPr indent="0" lvl="0" marL="0" rtl="0" algn="l">
              <a:lnSpc>
                <a:spcPct val="115000"/>
              </a:lnSpc>
              <a:spcBef>
                <a:spcPts val="0"/>
              </a:spcBef>
              <a:spcAft>
                <a:spcPts val="0"/>
              </a:spcAft>
              <a:buClr>
                <a:schemeClr val="dk1"/>
              </a:buClr>
              <a:buSzPts val="1100"/>
              <a:buFont typeface="Arial"/>
              <a:buNone/>
            </a:pPr>
            <a:r>
              <a:rPr lang="en-GB"/>
              <a:t>Meta-laws: Principles that constrain what other theories can say</a:t>
            </a:r>
            <a:endParaRPr/>
          </a:p>
          <a:p>
            <a:pPr indent="0" lvl="0" marL="0" rtl="0" algn="l">
              <a:lnSpc>
                <a:spcPct val="115000"/>
              </a:lnSpc>
              <a:spcBef>
                <a:spcPts val="0"/>
              </a:spcBef>
              <a:spcAft>
                <a:spcPts val="0"/>
              </a:spcAft>
              <a:buNone/>
            </a:pPr>
            <a:r>
              <a:rPr lang="en-GB"/>
              <a:t>Universality of computation: The idea that there are fundamental limits to what can be computed, regardless of the physical system used</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1dd6d120f4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1dd6d120f4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a:t>Constructor theory provides a clear framework for understanding what's possible</a:t>
            </a:r>
            <a:endParaRPr/>
          </a:p>
          <a:p>
            <a:pPr indent="0" lvl="0" marL="0" rtl="0" algn="l">
              <a:lnSpc>
                <a:spcPct val="115000"/>
              </a:lnSpc>
              <a:spcBef>
                <a:spcPts val="0"/>
              </a:spcBef>
              <a:spcAft>
                <a:spcPts val="0"/>
              </a:spcAft>
              <a:buClr>
                <a:schemeClr val="dk1"/>
              </a:buClr>
              <a:buSzPts val="1100"/>
              <a:buFont typeface="Arial"/>
              <a:buNone/>
            </a:pPr>
            <a:r>
              <a:rPr lang="en-GB"/>
              <a:t>It connects physical laws directly to information processing</a:t>
            </a:r>
            <a:endParaRPr/>
          </a:p>
          <a:p>
            <a:pPr indent="0" lvl="0" marL="0" rtl="0" algn="l">
              <a:lnSpc>
                <a:spcPct val="115000"/>
              </a:lnSpc>
              <a:spcBef>
                <a:spcPts val="0"/>
              </a:spcBef>
              <a:spcAft>
                <a:spcPts val="0"/>
              </a:spcAft>
              <a:buClr>
                <a:schemeClr val="dk1"/>
              </a:buClr>
              <a:buSzPts val="1100"/>
              <a:buFont typeface="Arial"/>
              <a:buNone/>
            </a:pPr>
            <a:r>
              <a:rPr lang="en-GB"/>
              <a:t>This enables analysis without needing probabilistic assumptions</a:t>
            </a:r>
            <a:endParaRPr/>
          </a:p>
          <a:p>
            <a:pPr indent="0" lvl="0" marL="0" rtl="0" algn="l">
              <a:lnSpc>
                <a:spcPct val="115000"/>
              </a:lnSpc>
              <a:spcBef>
                <a:spcPts val="0"/>
              </a:spcBef>
              <a:spcAft>
                <a:spcPts val="0"/>
              </a:spcAft>
              <a:buNone/>
            </a:pPr>
            <a:r>
              <a:rPr lang="en-GB"/>
              <a:t>We can make precise predictions without relying on statistical interpretations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1dd6d120f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1dd6d120f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1dd6d120f4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1dd6d120f4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GB"/>
              <a:t>There are some limitations to the Bayesian Framework:</a:t>
            </a:r>
            <a:endParaRPr/>
          </a:p>
          <a:p>
            <a:pPr indent="-298450" lvl="0" marL="457200" rtl="0" algn="l">
              <a:lnSpc>
                <a:spcPct val="115000"/>
              </a:lnSpc>
              <a:spcBef>
                <a:spcPts val="1200"/>
              </a:spcBef>
              <a:spcAft>
                <a:spcPts val="0"/>
              </a:spcAft>
              <a:buClr>
                <a:schemeClr val="dk1"/>
              </a:buClr>
              <a:buSzPts val="1100"/>
              <a:buChar char="●"/>
            </a:pPr>
            <a:r>
              <a:rPr lang="en-GB"/>
              <a:t>Issues with assigning probabilities to theories</a:t>
            </a:r>
            <a:endParaRPr/>
          </a:p>
          <a:p>
            <a:pPr indent="-298450" lvl="0" marL="457200" rtl="0" algn="l">
              <a:lnSpc>
                <a:spcPct val="115000"/>
              </a:lnSpc>
              <a:spcBef>
                <a:spcPts val="0"/>
              </a:spcBef>
              <a:spcAft>
                <a:spcPts val="0"/>
              </a:spcAft>
              <a:buClr>
                <a:schemeClr val="dk1"/>
              </a:buClr>
              <a:buSzPts val="1100"/>
              <a:buChar char="●"/>
            </a:pPr>
            <a:r>
              <a:rPr lang="en-GB"/>
              <a:t>Problems with credence (degree of belief) assignments</a:t>
            </a:r>
            <a:endParaRPr/>
          </a:p>
          <a:p>
            <a:pPr indent="-298450" lvl="0" marL="457200" rtl="0" algn="l">
              <a:lnSpc>
                <a:spcPct val="115000"/>
              </a:lnSpc>
              <a:spcBef>
                <a:spcPts val="0"/>
              </a:spcBef>
              <a:spcAft>
                <a:spcPts val="0"/>
              </a:spcAft>
              <a:buClr>
                <a:schemeClr val="dk1"/>
              </a:buClr>
              <a:buSzPts val="1100"/>
              <a:buChar char="●"/>
            </a:pPr>
            <a:r>
              <a:rPr lang="en-GB"/>
              <a:t>Failure to capture the explanatory power of theories</a:t>
            </a:r>
            <a:endParaRPr/>
          </a:p>
          <a:p>
            <a:pPr indent="0" lvl="0" marL="0" rtl="0" algn="l">
              <a:lnSpc>
                <a:spcPct val="115000"/>
              </a:lnSpc>
              <a:spcBef>
                <a:spcPts val="1200"/>
              </a:spcBef>
              <a:spcAft>
                <a:spcPts val="0"/>
              </a:spcAft>
              <a:buNone/>
            </a:pPr>
            <a:r>
              <a:rPr lang="en-GB"/>
              <a:t>Consider medical diagnosis:</a:t>
            </a:r>
            <a:endParaRPr/>
          </a:p>
          <a:p>
            <a:pPr indent="-298450" lvl="0" marL="457200" rtl="0" algn="l">
              <a:lnSpc>
                <a:spcPct val="115000"/>
              </a:lnSpc>
              <a:spcBef>
                <a:spcPts val="1200"/>
              </a:spcBef>
              <a:spcAft>
                <a:spcPts val="0"/>
              </a:spcAft>
              <a:buClr>
                <a:schemeClr val="dk1"/>
              </a:buClr>
              <a:buSzPts val="1100"/>
              <a:buChar char="●"/>
            </a:pPr>
            <a:r>
              <a:rPr lang="en-GB"/>
              <a:t>A test is 99% accurate for a disease that affects 1% of the population</a:t>
            </a:r>
            <a:endParaRPr/>
          </a:p>
          <a:p>
            <a:pPr indent="-298450" lvl="0" marL="457200" rtl="0" algn="l">
              <a:lnSpc>
                <a:spcPct val="115000"/>
              </a:lnSpc>
              <a:spcBef>
                <a:spcPts val="0"/>
              </a:spcBef>
              <a:spcAft>
                <a:spcPts val="0"/>
              </a:spcAft>
              <a:buClr>
                <a:schemeClr val="dk1"/>
              </a:buClr>
              <a:buSzPts val="1100"/>
              <a:buChar char="●"/>
            </a:pPr>
            <a:r>
              <a:rPr lang="en-GB"/>
              <a:t>Bayes' theorem tells us a positive result only means ~50% chance of having the disease</a:t>
            </a:r>
            <a:endParaRPr/>
          </a:p>
          <a:p>
            <a:pPr indent="-298450" lvl="0" marL="457200" rtl="0" algn="l">
              <a:lnSpc>
                <a:spcPct val="115000"/>
              </a:lnSpc>
              <a:spcBef>
                <a:spcPts val="0"/>
              </a:spcBef>
              <a:spcAft>
                <a:spcPts val="0"/>
              </a:spcAft>
              <a:buClr>
                <a:schemeClr val="dk1"/>
              </a:buClr>
              <a:buSzPts val="1100"/>
              <a:buChar char="●"/>
            </a:pPr>
            <a:r>
              <a:rPr lang="en-GB"/>
              <a:t>This shows how pure probability can be misleading without considering the underlying explanations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1dd6d120f4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1dd6d120f4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GB"/>
              <a:t>The Inductivist Mistake:</a:t>
            </a:r>
            <a:endParaRPr/>
          </a:p>
          <a:p>
            <a:pPr indent="-298450" lvl="0" marL="457200" rtl="0" algn="l">
              <a:lnSpc>
                <a:spcPct val="115000"/>
              </a:lnSpc>
              <a:spcBef>
                <a:spcPts val="1200"/>
              </a:spcBef>
              <a:spcAft>
                <a:spcPts val="0"/>
              </a:spcAft>
              <a:buClr>
                <a:schemeClr val="dk1"/>
              </a:buClr>
              <a:buSzPts val="1100"/>
              <a:buChar char="●"/>
            </a:pPr>
            <a:r>
              <a:rPr lang="en-GB"/>
              <a:t>We can't derive theories purely from observations</a:t>
            </a:r>
            <a:endParaRPr/>
          </a:p>
          <a:p>
            <a:pPr indent="-298450" lvl="0" marL="457200" rtl="0" algn="l">
              <a:lnSpc>
                <a:spcPct val="115000"/>
              </a:lnSpc>
              <a:spcBef>
                <a:spcPts val="0"/>
              </a:spcBef>
              <a:spcAft>
                <a:spcPts val="0"/>
              </a:spcAft>
              <a:buClr>
                <a:schemeClr val="dk1"/>
              </a:buClr>
              <a:buSzPts val="1100"/>
              <a:buChar char="●"/>
            </a:pPr>
            <a:r>
              <a:rPr lang="en-GB"/>
              <a:t>Creative conjecture plays a crucial role</a:t>
            </a:r>
            <a:endParaRPr/>
          </a:p>
          <a:p>
            <a:pPr indent="-298450" lvl="0" marL="457200" rtl="0" algn="l">
              <a:lnSpc>
                <a:spcPct val="115000"/>
              </a:lnSpc>
              <a:spcBef>
                <a:spcPts val="0"/>
              </a:spcBef>
              <a:spcAft>
                <a:spcPts val="0"/>
              </a:spcAft>
              <a:buClr>
                <a:schemeClr val="dk1"/>
              </a:buClr>
              <a:buSzPts val="1100"/>
              <a:buChar char="●"/>
            </a:pPr>
            <a:r>
              <a:rPr lang="en-GB"/>
              <a:t>Empirical generalisations have inherent limitations</a:t>
            </a:r>
            <a:endParaRPr/>
          </a:p>
          <a:p>
            <a:pPr indent="0" lvl="0" marL="0" rtl="0" algn="l">
              <a:lnSpc>
                <a:spcPct val="115000"/>
              </a:lnSpc>
              <a:spcBef>
                <a:spcPts val="1200"/>
              </a:spcBef>
              <a:spcAft>
                <a:spcPts val="0"/>
              </a:spcAft>
              <a:buNone/>
            </a:pPr>
            <a:r>
              <a:rPr lang="en-GB"/>
              <a:t>The classic example is the black swan:</a:t>
            </a:r>
            <a:endParaRPr/>
          </a:p>
          <a:p>
            <a:pPr indent="-298450" lvl="0" marL="457200" rtl="0" algn="l">
              <a:lnSpc>
                <a:spcPct val="115000"/>
              </a:lnSpc>
              <a:spcBef>
                <a:spcPts val="1200"/>
              </a:spcBef>
              <a:spcAft>
                <a:spcPts val="0"/>
              </a:spcAft>
              <a:buClr>
                <a:schemeClr val="dk1"/>
              </a:buClr>
              <a:buSzPts val="1100"/>
              <a:buChar char="●"/>
            </a:pPr>
            <a:r>
              <a:rPr lang="en-GB"/>
              <a:t>Europeans had only seen white swans and inducted "all swans are white"</a:t>
            </a:r>
            <a:endParaRPr/>
          </a:p>
          <a:p>
            <a:pPr indent="-298450" lvl="0" marL="457200" rtl="0" algn="l">
              <a:lnSpc>
                <a:spcPct val="115000"/>
              </a:lnSpc>
              <a:spcBef>
                <a:spcPts val="0"/>
              </a:spcBef>
              <a:spcAft>
                <a:spcPts val="0"/>
              </a:spcAft>
              <a:buClr>
                <a:schemeClr val="dk1"/>
              </a:buClr>
              <a:buSzPts val="1100"/>
              <a:buChar char="●"/>
            </a:pPr>
            <a:r>
              <a:rPr lang="en-GB"/>
              <a:t>Finding black swans in Australia falsified this</a:t>
            </a:r>
            <a:endParaRPr/>
          </a:p>
          <a:p>
            <a:pPr indent="-298450" lvl="0" marL="457200" rtl="0" algn="l">
              <a:lnSpc>
                <a:spcPct val="115000"/>
              </a:lnSpc>
              <a:spcBef>
                <a:spcPts val="0"/>
              </a:spcBef>
              <a:spcAft>
                <a:spcPts val="0"/>
              </a:spcAft>
              <a:buClr>
                <a:schemeClr val="dk1"/>
              </a:buClr>
              <a:buSzPts val="1100"/>
              <a:buChar char="●"/>
            </a:pPr>
            <a:r>
              <a:rPr lang="en-GB"/>
              <a:t>Shows why we can't reliably derive theories just from observations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1dd6d120f4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1dd6d120f4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a:t>Traditional scientific approaches rely heavily on finding "authority" or absolute confirmation for theories</a:t>
            </a:r>
            <a:endParaRPr/>
          </a:p>
          <a:p>
            <a:pPr indent="0" lvl="0" marL="0" rtl="0" algn="l">
              <a:lnSpc>
                <a:spcPct val="115000"/>
              </a:lnSpc>
              <a:spcBef>
                <a:spcPts val="0"/>
              </a:spcBef>
              <a:spcAft>
                <a:spcPts val="0"/>
              </a:spcAft>
              <a:buClr>
                <a:schemeClr val="dk1"/>
              </a:buClr>
              <a:buSzPts val="1100"/>
              <a:buFont typeface="Arial"/>
              <a:buNone/>
            </a:pPr>
            <a:r>
              <a:rPr lang="en-GB"/>
              <a:t>This creates several key issues:</a:t>
            </a:r>
            <a:endParaRPr/>
          </a:p>
          <a:p>
            <a:pPr indent="-298450" lvl="0" marL="457200" rtl="0" algn="l">
              <a:lnSpc>
                <a:spcPct val="115000"/>
              </a:lnSpc>
              <a:spcBef>
                <a:spcPts val="1200"/>
              </a:spcBef>
              <a:spcAft>
                <a:spcPts val="0"/>
              </a:spcAft>
              <a:buClr>
                <a:schemeClr val="dk1"/>
              </a:buClr>
              <a:buSzPts val="1100"/>
              <a:buChar char="●"/>
            </a:pPr>
            <a:r>
              <a:rPr lang="en-GB"/>
              <a:t>False search for infallible justification of theories</a:t>
            </a:r>
            <a:endParaRPr/>
          </a:p>
          <a:p>
            <a:pPr indent="-298450" lvl="0" marL="457200" rtl="0" algn="l">
              <a:lnSpc>
                <a:spcPct val="115000"/>
              </a:lnSpc>
              <a:spcBef>
                <a:spcPts val="0"/>
              </a:spcBef>
              <a:spcAft>
                <a:spcPts val="0"/>
              </a:spcAft>
              <a:buClr>
                <a:schemeClr val="dk1"/>
              </a:buClr>
              <a:buSzPts val="1100"/>
              <a:buChar char="●"/>
            </a:pPr>
            <a:r>
              <a:rPr lang="en-GB"/>
              <a:t>Misunderstanding of scientific knowledge as needing certainty</a:t>
            </a:r>
            <a:endParaRPr/>
          </a:p>
          <a:p>
            <a:pPr indent="-298450" lvl="0" marL="457200" rtl="0" algn="l">
              <a:lnSpc>
                <a:spcPct val="115000"/>
              </a:lnSpc>
              <a:spcBef>
                <a:spcPts val="0"/>
              </a:spcBef>
              <a:spcAft>
                <a:spcPts val="0"/>
              </a:spcAft>
              <a:buClr>
                <a:schemeClr val="dk1"/>
              </a:buClr>
              <a:buSzPts val="1100"/>
              <a:buChar char="●"/>
            </a:pPr>
            <a:r>
              <a:rPr lang="en-GB"/>
              <a:t>Problems with confirmation theory trying to provide absolute proof</a:t>
            </a:r>
            <a:endParaRPr/>
          </a:p>
          <a:p>
            <a:pPr indent="0" lvl="0" marL="0" rtl="0" algn="l">
              <a:lnSpc>
                <a:spcPct val="115000"/>
              </a:lnSpc>
              <a:spcBef>
                <a:spcPts val="1200"/>
              </a:spcBef>
              <a:spcAft>
                <a:spcPts val="0"/>
              </a:spcAft>
              <a:buClr>
                <a:schemeClr val="dk1"/>
              </a:buClr>
              <a:buSzPts val="1100"/>
              <a:buFont typeface="Arial"/>
              <a:buNone/>
            </a:pPr>
            <a:r>
              <a:rPr lang="en-GB"/>
              <a:t>Alternative view: Science works through finding and correcting errors, not seeking perfect authority</a:t>
            </a:r>
            <a:endParaRPr/>
          </a:p>
          <a:p>
            <a:pPr indent="0" lvl="0" marL="0" rtl="0" algn="l">
              <a:lnSpc>
                <a:spcPct val="115000"/>
              </a:lnSpc>
              <a:spcBef>
                <a:spcPts val="0"/>
              </a:spcBef>
              <a:spcAft>
                <a:spcPts val="0"/>
              </a:spcAft>
              <a:buClr>
                <a:schemeClr val="dk1"/>
              </a:buClr>
              <a:buSzPts val="1100"/>
              <a:buFont typeface="Arial"/>
              <a:buNone/>
            </a:pPr>
            <a:r>
              <a:rPr lang="en-GB"/>
              <a:t>Focus should be on explanatory power and critical testing rather than absolute confirmation</a:t>
            </a:r>
            <a:endParaRPr/>
          </a:p>
          <a:p>
            <a:pPr indent="0" lvl="0" marL="0" rtl="0" algn="l">
              <a:lnSpc>
                <a:spcPct val="115000"/>
              </a:lnSpc>
              <a:spcBef>
                <a:spcPts val="0"/>
              </a:spcBef>
              <a:spcAft>
                <a:spcPts val="0"/>
              </a:spcAft>
              <a:buNone/>
            </a:pPr>
            <a:r>
              <a:rPr lang="en-GB"/>
              <a:t>Accept theories provisionally based on explanatory merit, not dogmatic authority</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1dd6d120f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1dd6d120f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1dd6d120f4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1dd6d120f4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chemeClr val="dk1"/>
                </a:solidFill>
              </a:rPr>
              <a:t>Focus on Explanations:</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GB">
                <a:solidFill>
                  <a:schemeClr val="dk1"/>
                </a:solidFill>
              </a:rPr>
              <a:t>Good explanations are hard to vary arbitrarily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Must account for observed phenomena</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Should connect to physical reality in testable ways</a:t>
            </a:r>
            <a:endParaRPr>
              <a:solidFill>
                <a:schemeClr val="dk1"/>
              </a:solidFill>
            </a:endParaRPr>
          </a:p>
          <a:p>
            <a:pPr indent="0" lvl="0" marL="457200" rtl="0" algn="l">
              <a:lnSpc>
                <a:spcPct val="115000"/>
              </a:lnSpc>
              <a:spcBef>
                <a:spcPts val="1200"/>
              </a:spcBef>
              <a:spcAft>
                <a:spcPts val="0"/>
              </a:spcAft>
              <a:buNone/>
            </a:pPr>
            <a:r>
              <a:rPr lang="en-GB"/>
              <a:t>Critical Testing:</a:t>
            </a:r>
            <a:endParaRPr/>
          </a:p>
          <a:p>
            <a:pPr indent="-298450" lvl="0" marL="457200" rtl="0" algn="l">
              <a:lnSpc>
                <a:spcPct val="115000"/>
              </a:lnSpc>
              <a:spcBef>
                <a:spcPts val="1200"/>
              </a:spcBef>
              <a:spcAft>
                <a:spcPts val="0"/>
              </a:spcAft>
              <a:buClr>
                <a:schemeClr val="dk1"/>
              </a:buClr>
              <a:buSzPts val="1100"/>
              <a:buChar char="●"/>
            </a:pPr>
            <a:r>
              <a:rPr lang="en-GB"/>
              <a:t>Look for specific problems and flaws in theories</a:t>
            </a:r>
            <a:endParaRPr/>
          </a:p>
          <a:p>
            <a:pPr indent="-298450" lvl="0" marL="457200" rtl="0" algn="l">
              <a:lnSpc>
                <a:spcPct val="115000"/>
              </a:lnSpc>
              <a:spcBef>
                <a:spcPts val="0"/>
              </a:spcBef>
              <a:spcAft>
                <a:spcPts val="0"/>
              </a:spcAft>
              <a:buClr>
                <a:schemeClr val="dk1"/>
              </a:buClr>
              <a:buSzPts val="1100"/>
              <a:buChar char="●"/>
            </a:pPr>
            <a:r>
              <a:rPr lang="en-GB"/>
              <a:t>Use crucial experiments to decide between competing explanations</a:t>
            </a:r>
            <a:endParaRPr/>
          </a:p>
          <a:p>
            <a:pPr indent="-298450" lvl="0" marL="457200" rtl="0" algn="l">
              <a:lnSpc>
                <a:spcPct val="115000"/>
              </a:lnSpc>
              <a:spcBef>
                <a:spcPts val="0"/>
              </a:spcBef>
              <a:spcAft>
                <a:spcPts val="0"/>
              </a:spcAft>
              <a:buClr>
                <a:schemeClr val="dk1"/>
              </a:buClr>
              <a:buSzPts val="1100"/>
              <a:buChar char="●"/>
            </a:pPr>
            <a:r>
              <a:rPr lang="en-GB"/>
              <a:t>Precision matters but perfection isn't required</a:t>
            </a:r>
            <a:endParaRPr/>
          </a:p>
          <a:p>
            <a:pPr indent="0" lvl="0" marL="0" rtl="0" algn="l">
              <a:lnSpc>
                <a:spcPct val="115000"/>
              </a:lnSpc>
              <a:spcBef>
                <a:spcPts val="1200"/>
              </a:spcBef>
              <a:spcAft>
                <a:spcPts val="0"/>
              </a:spcAft>
              <a:buClr>
                <a:schemeClr val="dk1"/>
              </a:buClr>
              <a:buSzPts val="1100"/>
              <a:buFont typeface="Arial"/>
              <a:buNone/>
            </a:pPr>
            <a:r>
              <a:rPr lang="en-GB"/>
              <a:t>Theory Improvement:</a:t>
            </a:r>
            <a:endParaRPr/>
          </a:p>
          <a:p>
            <a:pPr indent="-298450" lvl="0" marL="457200" rtl="0" algn="l">
              <a:lnSpc>
                <a:spcPct val="115000"/>
              </a:lnSpc>
              <a:spcBef>
                <a:spcPts val="1200"/>
              </a:spcBef>
              <a:spcAft>
                <a:spcPts val="0"/>
              </a:spcAft>
              <a:buClr>
                <a:schemeClr val="dk1"/>
              </a:buClr>
              <a:buSzPts val="1100"/>
              <a:buChar char="●"/>
            </a:pPr>
            <a:r>
              <a:rPr lang="en-GB"/>
              <a:t>Scientific progress happens through fixing errors</a:t>
            </a:r>
            <a:endParaRPr/>
          </a:p>
          <a:p>
            <a:pPr indent="-298450" lvl="0" marL="457200" rtl="0" algn="l">
              <a:lnSpc>
                <a:spcPct val="115000"/>
              </a:lnSpc>
              <a:spcBef>
                <a:spcPts val="0"/>
              </a:spcBef>
              <a:spcAft>
                <a:spcPts val="0"/>
              </a:spcAft>
              <a:buClr>
                <a:schemeClr val="dk1"/>
              </a:buClr>
              <a:buSzPts val="1100"/>
              <a:buChar char="●"/>
            </a:pPr>
            <a:r>
              <a:rPr lang="en-GB"/>
              <a:t>Creative solutions emerge to solve problems</a:t>
            </a:r>
            <a:endParaRPr/>
          </a:p>
          <a:p>
            <a:pPr indent="-298450" lvl="0" marL="457200" rtl="0" algn="l">
              <a:lnSpc>
                <a:spcPct val="115000"/>
              </a:lnSpc>
              <a:spcBef>
                <a:spcPts val="0"/>
              </a:spcBef>
              <a:spcAft>
                <a:spcPts val="0"/>
              </a:spcAft>
              <a:buClr>
                <a:schemeClr val="dk1"/>
              </a:buClr>
              <a:buSzPts val="1100"/>
              <a:buChar char="●"/>
            </a:pPr>
            <a:r>
              <a:rPr lang="en-GB"/>
              <a:t>Criticism drives progress forward</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1dd6d120f4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1dd6d120f4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1dd6d120f4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1dd6d120f4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chemeClr val="dk1"/>
                </a:solidFill>
              </a:rPr>
              <a:t>Quantum Probability:</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GB">
                <a:solidFill>
                  <a:schemeClr val="dk1"/>
                </a:solidFill>
              </a:rPr>
              <a:t>Emerges naturally from deterministic laws</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Uses rational decision theory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Doesn't require probabilistic foundations</a:t>
            </a:r>
            <a:endParaRPr/>
          </a:p>
          <a:p>
            <a:pPr indent="0" lvl="0" marL="0" rtl="0" algn="l">
              <a:lnSpc>
                <a:spcPct val="115000"/>
              </a:lnSpc>
              <a:spcBef>
                <a:spcPts val="1200"/>
              </a:spcBef>
              <a:spcAft>
                <a:spcPts val="0"/>
              </a:spcAft>
              <a:buClr>
                <a:schemeClr val="dk1"/>
              </a:buClr>
              <a:buSzPts val="1100"/>
              <a:buFont typeface="Arial"/>
              <a:buNone/>
            </a:pPr>
            <a:r>
              <a:rPr lang="en-GB"/>
              <a:t>Experimental Tests:</a:t>
            </a:r>
            <a:endParaRPr/>
          </a:p>
          <a:p>
            <a:pPr indent="-298450" lvl="0" marL="457200" rtl="0" algn="l">
              <a:lnSpc>
                <a:spcPct val="115000"/>
              </a:lnSpc>
              <a:spcBef>
                <a:spcPts val="1200"/>
              </a:spcBef>
              <a:spcAft>
                <a:spcPts val="0"/>
              </a:spcAft>
              <a:buClr>
                <a:schemeClr val="dk1"/>
              </a:buClr>
              <a:buSzPts val="1100"/>
              <a:buChar char="●"/>
            </a:pPr>
            <a:r>
              <a:rPr lang="en-GB"/>
              <a:t>Can test quantum theories without probabilistic assumptions</a:t>
            </a:r>
            <a:endParaRPr/>
          </a:p>
          <a:p>
            <a:pPr indent="-298450" lvl="0" marL="457200" rtl="0" algn="l">
              <a:lnSpc>
                <a:spcPct val="115000"/>
              </a:lnSpc>
              <a:spcBef>
                <a:spcPts val="0"/>
              </a:spcBef>
              <a:spcAft>
                <a:spcPts val="0"/>
              </a:spcAft>
              <a:buClr>
                <a:schemeClr val="dk1"/>
              </a:buClr>
              <a:buSzPts val="1100"/>
              <a:buChar char="●"/>
            </a:pPr>
            <a:r>
              <a:rPr lang="en-GB"/>
              <a:t>Measurement theory plays key role</a:t>
            </a:r>
            <a:endParaRPr/>
          </a:p>
          <a:p>
            <a:pPr indent="-298450" lvl="0" marL="457200" rtl="0" algn="l">
              <a:lnSpc>
                <a:spcPct val="115000"/>
              </a:lnSpc>
              <a:spcBef>
                <a:spcPts val="0"/>
              </a:spcBef>
              <a:spcAft>
                <a:spcPts val="0"/>
              </a:spcAft>
              <a:buClr>
                <a:schemeClr val="dk1"/>
              </a:buClr>
              <a:buSzPts val="1100"/>
              <a:buChar char="●"/>
            </a:pPr>
            <a:r>
              <a:rPr lang="en-GB"/>
              <a:t>Has implications for quantum computing development</a:t>
            </a:r>
            <a:endParaRPr/>
          </a:p>
          <a:p>
            <a:pPr indent="0" lvl="0" marL="0" rtl="0" algn="l">
              <a:lnSpc>
                <a:spcPct val="115000"/>
              </a:lnSpc>
              <a:spcBef>
                <a:spcPts val="1200"/>
              </a:spcBef>
              <a:spcAft>
                <a:spcPts val="0"/>
              </a:spcAft>
              <a:buClr>
                <a:schemeClr val="dk1"/>
              </a:buClr>
              <a:buSzPts val="1100"/>
              <a:buFont typeface="Arial"/>
              <a:buNone/>
            </a:pPr>
            <a:r>
              <a:rPr lang="en-GB"/>
              <a:t>Theoretical Insights:</a:t>
            </a:r>
            <a:endParaRPr/>
          </a:p>
          <a:p>
            <a:pPr indent="-298450" lvl="0" marL="457200" rtl="0" algn="l">
              <a:lnSpc>
                <a:spcPct val="115000"/>
              </a:lnSpc>
              <a:spcBef>
                <a:spcPts val="1200"/>
              </a:spcBef>
              <a:spcAft>
                <a:spcPts val="0"/>
              </a:spcAft>
              <a:buClr>
                <a:schemeClr val="dk1"/>
              </a:buClr>
              <a:buSzPts val="1100"/>
              <a:buChar char="●"/>
            </a:pPr>
            <a:r>
              <a:rPr lang="en-GB"/>
              <a:t>Helps understand quantum superposition</a:t>
            </a:r>
            <a:endParaRPr/>
          </a:p>
          <a:p>
            <a:pPr indent="-298450" lvl="0" marL="457200" rtl="0" algn="l">
              <a:lnSpc>
                <a:spcPct val="115000"/>
              </a:lnSpc>
              <a:spcBef>
                <a:spcPts val="0"/>
              </a:spcBef>
              <a:spcAft>
                <a:spcPts val="0"/>
              </a:spcAft>
              <a:buClr>
                <a:schemeClr val="dk1"/>
              </a:buClr>
              <a:buSzPts val="1100"/>
              <a:buChar char="●"/>
            </a:pPr>
            <a:r>
              <a:rPr lang="en-GB"/>
              <a:t>Clarifies measurement problem</a:t>
            </a:r>
            <a:endParaRPr/>
          </a:p>
          <a:p>
            <a:pPr indent="-298450" lvl="0" marL="457200" rtl="0" algn="l">
              <a:lnSpc>
                <a:spcPct val="115000"/>
              </a:lnSpc>
              <a:spcBef>
                <a:spcPts val="0"/>
              </a:spcBef>
              <a:spcAft>
                <a:spcPts val="0"/>
              </a:spcAft>
              <a:buClr>
                <a:schemeClr val="dk1"/>
              </a:buClr>
              <a:buSzPts val="1100"/>
              <a:buChar char="●"/>
            </a:pPr>
            <a:r>
              <a:rPr lang="en-GB"/>
              <a:t>Shows role of information in quantum mechanics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319c4907157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319c4907157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David Deutsch is one of today's most influential theoretical physicists and philosophers of science. Born in 1953, he is a professor at Oxford University and a pioneer in the field of quantum computation. His groundbreaking work has earned him Fellowship of the Royal Society and numerous other honors. He's particularly known for developing the quantum theory of computation and for his interpretations of quantum mechanics.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31dd6d120f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31dd6d120f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1dd6d120f4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1dd6d120f4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GB"/>
              <a:t>Scientific Method:</a:t>
            </a:r>
            <a:endParaRPr/>
          </a:p>
          <a:p>
            <a:pPr indent="-298450" lvl="0" marL="457200" rtl="0" algn="l">
              <a:lnSpc>
                <a:spcPct val="115000"/>
              </a:lnSpc>
              <a:spcBef>
                <a:spcPts val="1200"/>
              </a:spcBef>
              <a:spcAft>
                <a:spcPts val="0"/>
              </a:spcAft>
              <a:buClr>
                <a:schemeClr val="dk1"/>
              </a:buClr>
              <a:buSzPts val="1100"/>
              <a:buChar char="●"/>
            </a:pPr>
            <a:r>
              <a:rPr lang="en-GB"/>
              <a:t>Emphasis on explanations rather than just predictions</a:t>
            </a:r>
            <a:endParaRPr/>
          </a:p>
          <a:p>
            <a:pPr indent="-298450" lvl="0" marL="457200" rtl="0" algn="l">
              <a:lnSpc>
                <a:spcPct val="115000"/>
              </a:lnSpc>
              <a:spcBef>
                <a:spcPts val="0"/>
              </a:spcBef>
              <a:spcAft>
                <a:spcPts val="0"/>
              </a:spcAft>
              <a:buClr>
                <a:schemeClr val="dk1"/>
              </a:buClr>
              <a:buSzPts val="1100"/>
              <a:buChar char="●"/>
            </a:pPr>
            <a:r>
              <a:rPr lang="en-GB"/>
              <a:t>Importance of criticism and problem-solving</a:t>
            </a:r>
            <a:endParaRPr/>
          </a:p>
          <a:p>
            <a:pPr indent="-298450" lvl="0" marL="457200" rtl="0" algn="l">
              <a:lnSpc>
                <a:spcPct val="115000"/>
              </a:lnSpc>
              <a:spcBef>
                <a:spcPts val="0"/>
              </a:spcBef>
              <a:spcAft>
                <a:spcPts val="0"/>
              </a:spcAft>
              <a:buClr>
                <a:schemeClr val="dk1"/>
              </a:buClr>
              <a:buSzPts val="1100"/>
              <a:buChar char="●"/>
            </a:pPr>
            <a:r>
              <a:rPr lang="en-GB"/>
              <a:t>Focus on understanding constraints rather than just outcomes</a:t>
            </a:r>
            <a:endParaRPr/>
          </a:p>
          <a:p>
            <a:pPr indent="0" lvl="0" marL="0" rtl="0" algn="l">
              <a:lnSpc>
                <a:spcPct val="115000"/>
              </a:lnSpc>
              <a:spcBef>
                <a:spcPts val="1200"/>
              </a:spcBef>
              <a:spcAft>
                <a:spcPts val="0"/>
              </a:spcAft>
              <a:buNone/>
            </a:pPr>
            <a:r>
              <a:rPr lang="en-GB"/>
              <a:t>Technology Development:</a:t>
            </a:r>
            <a:endParaRPr/>
          </a:p>
          <a:p>
            <a:pPr indent="-298450" lvl="0" marL="457200" rtl="0" algn="l">
              <a:lnSpc>
                <a:spcPct val="115000"/>
              </a:lnSpc>
              <a:spcBef>
                <a:spcPts val="1200"/>
              </a:spcBef>
              <a:spcAft>
                <a:spcPts val="0"/>
              </a:spcAft>
              <a:buClr>
                <a:schemeClr val="dk1"/>
              </a:buClr>
              <a:buSzPts val="1100"/>
              <a:buChar char="●"/>
            </a:pPr>
            <a:r>
              <a:rPr lang="en-GB"/>
              <a:t>New insights for quantum computing</a:t>
            </a:r>
            <a:endParaRPr/>
          </a:p>
          <a:p>
            <a:pPr indent="-298450" lvl="0" marL="457200" rtl="0" algn="l">
              <a:lnSpc>
                <a:spcPct val="115000"/>
              </a:lnSpc>
              <a:spcBef>
                <a:spcPts val="0"/>
              </a:spcBef>
              <a:spcAft>
                <a:spcPts val="0"/>
              </a:spcAft>
              <a:buClr>
                <a:schemeClr val="dk1"/>
              </a:buClr>
              <a:buSzPts val="1100"/>
              <a:buChar char="●"/>
            </a:pPr>
            <a:r>
              <a:rPr lang="en-GB"/>
              <a:t>Clearer understanding of what technology can and cannot achieve</a:t>
            </a:r>
            <a:endParaRPr/>
          </a:p>
          <a:p>
            <a:pPr indent="-298450" lvl="0" marL="457200" rtl="0" algn="l">
              <a:lnSpc>
                <a:spcPct val="115000"/>
              </a:lnSpc>
              <a:spcBef>
                <a:spcPts val="0"/>
              </a:spcBef>
              <a:spcAft>
                <a:spcPts val="0"/>
              </a:spcAft>
              <a:buClr>
                <a:schemeClr val="dk1"/>
              </a:buClr>
              <a:buSzPts val="1100"/>
              <a:buChar char="●"/>
            </a:pPr>
            <a:r>
              <a:rPr lang="en-GB"/>
              <a:t>Better framework for predicting future developments</a:t>
            </a:r>
            <a:endParaRPr/>
          </a:p>
          <a:p>
            <a:pPr indent="0" lvl="0" marL="0" rtl="0" algn="l">
              <a:lnSpc>
                <a:spcPct val="115000"/>
              </a:lnSpc>
              <a:spcBef>
                <a:spcPts val="1200"/>
              </a:spcBef>
              <a:spcAft>
                <a:spcPts val="0"/>
              </a:spcAft>
              <a:buNone/>
            </a:pPr>
            <a:r>
              <a:rPr lang="en-GB"/>
              <a:t>Philosophical Impact:</a:t>
            </a:r>
            <a:endParaRPr/>
          </a:p>
          <a:p>
            <a:pPr indent="-298450" lvl="0" marL="457200" rtl="0" algn="l">
              <a:lnSpc>
                <a:spcPct val="115000"/>
              </a:lnSpc>
              <a:spcBef>
                <a:spcPts val="1200"/>
              </a:spcBef>
              <a:spcAft>
                <a:spcPts val="0"/>
              </a:spcAft>
              <a:buClr>
                <a:schemeClr val="dk1"/>
              </a:buClr>
              <a:buSzPts val="1100"/>
              <a:buChar char="●"/>
            </a:pPr>
            <a:r>
              <a:rPr lang="en-GB"/>
              <a:t>New understanding of scientific knowledge</a:t>
            </a:r>
            <a:endParaRPr/>
          </a:p>
          <a:p>
            <a:pPr indent="-298450" lvl="0" marL="457200" rtl="0" algn="l">
              <a:lnSpc>
                <a:spcPct val="115000"/>
              </a:lnSpc>
              <a:spcBef>
                <a:spcPts val="0"/>
              </a:spcBef>
              <a:spcAft>
                <a:spcPts val="0"/>
              </a:spcAft>
              <a:buClr>
                <a:schemeClr val="dk1"/>
              </a:buClr>
              <a:buSzPts val="1100"/>
              <a:buChar char="●"/>
            </a:pPr>
            <a:r>
              <a:rPr lang="en-GB"/>
              <a:t>Clearer role for probability in science</a:t>
            </a:r>
            <a:endParaRPr/>
          </a:p>
          <a:p>
            <a:pPr indent="-298450" lvl="0" marL="457200" rtl="0" algn="l">
              <a:lnSpc>
                <a:spcPct val="115000"/>
              </a:lnSpc>
              <a:spcBef>
                <a:spcPts val="0"/>
              </a:spcBef>
              <a:spcAft>
                <a:spcPts val="0"/>
              </a:spcAft>
              <a:buClr>
                <a:schemeClr val="dk1"/>
              </a:buClr>
              <a:buSzPts val="1100"/>
              <a:buChar char="●"/>
            </a:pPr>
            <a:r>
              <a:rPr lang="en-GB"/>
              <a:t>Points toward future developments in physics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319d0cfe266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319d0cfe266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19d0cfe266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19d0cfe266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400"/>
              </a:spcBef>
              <a:spcAft>
                <a:spcPts val="0"/>
              </a:spcAft>
              <a:buClr>
                <a:schemeClr val="dk1"/>
              </a:buClr>
              <a:buSzPts val="1100"/>
              <a:buAutoNum type="arabicPeriod"/>
            </a:pPr>
            <a:r>
              <a:rPr lang="en-GB">
                <a:solidFill>
                  <a:schemeClr val="dk1"/>
                </a:solidFill>
              </a:rPr>
              <a:t>The coin toss explanation</a:t>
            </a:r>
            <a:endParaRPr>
              <a:solidFill>
                <a:schemeClr val="dk1"/>
              </a:solidFill>
            </a:endParaRPr>
          </a:p>
          <a:p>
            <a:pPr indent="0" lvl="0" marL="0" rtl="0" algn="l">
              <a:lnSpc>
                <a:spcPct val="115000"/>
              </a:lnSpc>
              <a:spcBef>
                <a:spcPts val="400"/>
              </a:spcBef>
              <a:spcAft>
                <a:spcPts val="0"/>
              </a:spcAft>
              <a:buNone/>
            </a:pPr>
            <a:r>
              <a:rPr b="1" lang="en-GB" sz="1050">
                <a:solidFill>
                  <a:schemeClr val="dk1"/>
                </a:solidFill>
              </a:rPr>
              <a:t>Bayesian Example:</a:t>
            </a:r>
            <a:endParaRPr b="1" sz="1050">
              <a:solidFill>
                <a:schemeClr val="dk1"/>
              </a:solidFill>
            </a:endParaRPr>
          </a:p>
          <a:p>
            <a:pPr indent="0" lvl="0" marL="0" rtl="0" algn="l">
              <a:lnSpc>
                <a:spcPct val="115000"/>
              </a:lnSpc>
              <a:spcBef>
                <a:spcPts val="0"/>
              </a:spcBef>
              <a:spcAft>
                <a:spcPts val="0"/>
              </a:spcAft>
              <a:buNone/>
            </a:pPr>
            <a:r>
              <a:rPr lang="en-GB" sz="1050">
                <a:solidFill>
                  <a:schemeClr val="dk1"/>
                </a:solidFill>
              </a:rPr>
              <a:t>Imagine you have a coin, and you want to determine if it’s fair (50-50 chance of heads or tails) or biased. A Bayesian approach would start with a prior belief about the coin’s fairness (e.g., you might start by assuming it’s fair). Then, you update this belief based on the outcomes of repeated tosses. If you observe many heads in a row, your belief about the coin being biased would increase probabilistically.</a:t>
            </a:r>
            <a:endParaRPr sz="1050">
              <a:solidFill>
                <a:schemeClr val="dk1"/>
              </a:solidFill>
            </a:endParaRPr>
          </a:p>
          <a:p>
            <a:pPr indent="0" lvl="0" marL="0" rtl="0" algn="l">
              <a:lnSpc>
                <a:spcPct val="115000"/>
              </a:lnSpc>
              <a:spcBef>
                <a:spcPts val="0"/>
              </a:spcBef>
              <a:spcAft>
                <a:spcPts val="0"/>
              </a:spcAft>
              <a:buNone/>
            </a:pPr>
            <a:r>
              <a:rPr b="1" lang="en-GB" sz="1050">
                <a:solidFill>
                  <a:schemeClr val="dk1"/>
                </a:solidFill>
              </a:rPr>
              <a:t>Deutsch Example:</a:t>
            </a:r>
            <a:endParaRPr b="1" sz="1050">
              <a:solidFill>
                <a:schemeClr val="dk1"/>
              </a:solidFill>
            </a:endParaRPr>
          </a:p>
          <a:p>
            <a:pPr indent="0" lvl="0" marL="0" rtl="0" algn="l">
              <a:lnSpc>
                <a:spcPct val="115000"/>
              </a:lnSpc>
              <a:spcBef>
                <a:spcPts val="0"/>
              </a:spcBef>
              <a:spcAft>
                <a:spcPts val="0"/>
              </a:spcAft>
              <a:buNone/>
            </a:pPr>
            <a:r>
              <a:rPr lang="en-GB" sz="1050">
                <a:solidFill>
                  <a:schemeClr val="dk1"/>
                </a:solidFill>
              </a:rPr>
              <a:t>In a this (Popperian) approach, you would form a hypothesis such as “The coin is fair.” To test this hypothesis, you would conduct experiments (coin tosses) to see if you can falsify it. If you repeatedly get an unlikely number of heads or tails (based on what you would expect from a fair coin), you might consider the hypothesis falsified.</a:t>
            </a:r>
            <a:endParaRPr sz="1050">
              <a:solidFill>
                <a:schemeClr val="dk1"/>
              </a:solidFill>
            </a:endParaRPr>
          </a:p>
          <a:p>
            <a:pPr indent="0" lvl="0" marL="0" rtl="0" algn="l">
              <a:lnSpc>
                <a:spcPct val="115000"/>
              </a:lnSpc>
              <a:spcBef>
                <a:spcPts val="0"/>
              </a:spcBef>
              <a:spcAft>
                <a:spcPts val="0"/>
              </a:spcAft>
              <a:buNone/>
            </a:pPr>
            <a:r>
              <a:t/>
            </a:r>
            <a:endParaRPr sz="1050">
              <a:solidFill>
                <a:schemeClr val="dk1"/>
              </a:solidFill>
            </a:endParaRPr>
          </a:p>
          <a:p>
            <a:pPr indent="0" lvl="0" marL="0" rtl="0" algn="l">
              <a:lnSpc>
                <a:spcPct val="115000"/>
              </a:lnSpc>
              <a:spcBef>
                <a:spcPts val="0"/>
              </a:spcBef>
              <a:spcAft>
                <a:spcPts val="0"/>
              </a:spcAft>
              <a:buNone/>
            </a:pPr>
            <a:r>
              <a:rPr lang="en-GB" sz="1050">
                <a:solidFill>
                  <a:schemeClr val="dk1"/>
                </a:solidFill>
              </a:rPr>
              <a:t>So, Bayesian epistemology focuses on updating the likelihood of the coin being fair or biased based on evidence, while Popperian epistemology involves trying to falsify a hypothesis through experimentation. This example might help your audience grasp the fundamental differences in these epistemological approaches.</a:t>
            </a:r>
            <a:endParaRPr sz="1050">
              <a:solidFill>
                <a:schemeClr val="dk1"/>
              </a:solidFill>
            </a:endParaRPr>
          </a:p>
          <a:p>
            <a:pPr indent="0" lvl="0" marL="0" rtl="0" algn="l">
              <a:lnSpc>
                <a:spcPct val="115000"/>
              </a:lnSpc>
              <a:spcBef>
                <a:spcPts val="0"/>
              </a:spcBef>
              <a:spcAft>
                <a:spcPts val="0"/>
              </a:spcAft>
              <a:buNone/>
            </a:pPr>
            <a:r>
              <a:t/>
            </a:r>
            <a:endParaRPr sz="1050">
              <a:solidFill>
                <a:schemeClr val="dk1"/>
              </a:solidFill>
            </a:endParaRPr>
          </a:p>
          <a:p>
            <a:pPr indent="0" lvl="0" marL="0" rtl="0" algn="l">
              <a:lnSpc>
                <a:spcPct val="115000"/>
              </a:lnSpc>
              <a:spcBef>
                <a:spcPts val="0"/>
              </a:spcBef>
              <a:spcAft>
                <a:spcPts val="0"/>
              </a:spcAft>
              <a:buNone/>
            </a:pPr>
            <a:r>
              <a:rPr lang="en-GB">
                <a:solidFill>
                  <a:schemeClr val="dk1"/>
                </a:solidFill>
              </a:rPr>
              <a:t>2.The Two Games Scenario</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GB">
                <a:solidFill>
                  <a:schemeClr val="dk1"/>
                </a:solidFill>
              </a:rPr>
              <a:t>Present two quantum games:</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GB">
                <a:solidFill>
                  <a:schemeClr val="dk1"/>
                </a:solidFill>
              </a:rPr>
              <a:t>Game A: Get $100 if a quantum measurement gives "up"</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GB">
                <a:solidFill>
                  <a:schemeClr val="dk1"/>
                </a:solidFill>
              </a:rPr>
              <a:t>Game B: Get $50 regardless of measurement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Ask: "Which would you choose and why?"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Discussion: How we make decisions under quantum uncertainty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GB">
                <a:solidFill>
                  <a:schemeClr val="dk1"/>
                </a:solidFill>
              </a:rPr>
              <a:t>Reveals: People naturally apply decision theory without probability axioms</a:t>
            </a:r>
            <a:endParaRPr>
              <a:solidFill>
                <a:schemeClr val="dk1"/>
              </a:solidFill>
            </a:endParaRPr>
          </a:p>
          <a:p>
            <a:pPr indent="0" lvl="0" marL="0" rtl="0" algn="l">
              <a:lnSpc>
                <a:spcPct val="115000"/>
              </a:lnSpc>
              <a:spcBef>
                <a:spcPts val="1200"/>
              </a:spcBef>
              <a:spcAft>
                <a:spcPts val="0"/>
              </a:spcAft>
              <a:buNone/>
            </a:pPr>
            <a:r>
              <a:rPr lang="en-GB"/>
              <a:t>3. The calendar prediction problem</a:t>
            </a:r>
            <a:endParaRPr/>
          </a:p>
          <a:p>
            <a:pPr indent="-298450" lvl="0" marL="457200" rtl="0" algn="l">
              <a:lnSpc>
                <a:spcPct val="115000"/>
              </a:lnSpc>
              <a:spcBef>
                <a:spcPts val="0"/>
              </a:spcBef>
              <a:spcAft>
                <a:spcPts val="0"/>
              </a:spcAft>
              <a:buSzPts val="1100"/>
              <a:buChar char="●"/>
            </a:pPr>
            <a:r>
              <a:rPr lang="en-GB"/>
              <a:t>Ask: "For decades, calendars showed years beginning with '19'. How many of you would have predicted in 1995 that soon they would show '20'?"</a:t>
            </a:r>
            <a:endParaRPr/>
          </a:p>
          <a:p>
            <a:pPr indent="-298450" lvl="0" marL="457200" rtl="0" algn="l">
              <a:lnSpc>
                <a:spcPct val="115000"/>
              </a:lnSpc>
              <a:spcBef>
                <a:spcPts val="0"/>
              </a:spcBef>
              <a:spcAft>
                <a:spcPts val="0"/>
              </a:spcAft>
              <a:buSzPts val="1100"/>
              <a:buChar char="●"/>
            </a:pPr>
            <a:r>
              <a:rPr lang="en-GB"/>
              <a:t>Discussion: Why we could predict this despite never experiencing it</a:t>
            </a:r>
            <a:endParaRPr/>
          </a:p>
          <a:p>
            <a:pPr indent="-298450" lvl="0" marL="457200" rtl="0" algn="l">
              <a:lnSpc>
                <a:spcPct val="115000"/>
              </a:lnSpc>
              <a:spcBef>
                <a:spcPts val="0"/>
              </a:spcBef>
              <a:spcAft>
                <a:spcPts val="0"/>
              </a:spcAft>
              <a:buSzPts val="1100"/>
              <a:buChar char="●"/>
            </a:pPr>
            <a:r>
              <a:rPr lang="en-GB"/>
              <a:t>Key Point: Shows how explanation trumps induction from past experience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19d0cfe266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19d0cfe266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19d0cfe266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319d0cfe266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Constructor theory offers a powerful new way to understand scientific theories</a:t>
            </a:r>
            <a:endParaRPr/>
          </a:p>
          <a:p>
            <a:pPr indent="0" lvl="0" marL="0" rtl="0" algn="l">
              <a:lnSpc>
                <a:spcPct val="115000"/>
              </a:lnSpc>
              <a:spcBef>
                <a:spcPts val="0"/>
              </a:spcBef>
              <a:spcAft>
                <a:spcPts val="0"/>
              </a:spcAft>
              <a:buNone/>
            </a:pPr>
            <a:r>
              <a:rPr lang="en-GB"/>
              <a:t>It solves long-standing problems in how we test theories</a:t>
            </a:r>
            <a:endParaRPr/>
          </a:p>
          <a:p>
            <a:pPr indent="0" lvl="0" marL="0" rtl="0" algn="l">
              <a:lnSpc>
                <a:spcPct val="115000"/>
              </a:lnSpc>
              <a:spcBef>
                <a:spcPts val="0"/>
              </a:spcBef>
              <a:spcAft>
                <a:spcPts val="0"/>
              </a:spcAft>
              <a:buNone/>
            </a:pPr>
            <a:r>
              <a:rPr lang="en-GB"/>
              <a:t>Most importantly, it opens new possibilities for future scientific development</a:t>
            </a:r>
            <a:endParaRPr/>
          </a:p>
          <a:p>
            <a:pPr indent="0" lvl="0" marL="0" rtl="0" algn="l">
              <a:lnSpc>
                <a:spcPct val="115000"/>
              </a:lnSpc>
              <a:spcBef>
                <a:spcPts val="0"/>
              </a:spcBef>
              <a:spcAft>
                <a:spcPts val="0"/>
              </a:spcAft>
              <a:buNone/>
            </a:pPr>
            <a:r>
              <a:rPr lang="en-GB"/>
              <a:t>The emphasis on what's possible rather than just what happens represents a fundamental shift in how we think about physics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19d0cfe26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19d0cfe26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Deutsch has written several influential books, including "The Fabric of Reality" and "The Beginning of Infinity."</a:t>
            </a:r>
            <a:endParaRPr>
              <a:solidFill>
                <a:schemeClr val="dk1"/>
              </a:solidFill>
            </a:endParaRPr>
          </a:p>
          <a:p>
            <a:pPr indent="0" lvl="0" marL="0" rtl="0" algn="l">
              <a:spcBef>
                <a:spcPts val="0"/>
              </a:spcBef>
              <a:spcAft>
                <a:spcPts val="0"/>
              </a:spcAft>
              <a:buNone/>
            </a:pPr>
            <a:r>
              <a:rPr lang="en-GB">
                <a:solidFill>
                  <a:schemeClr val="dk1"/>
                </a:solidFill>
              </a:rPr>
              <a:t>These works go beyond pure physics to explore deep questions about reality, knowledge, and scientific explanation.</a:t>
            </a:r>
            <a:endParaRPr>
              <a:solidFill>
                <a:schemeClr val="dk1"/>
              </a:solidFill>
            </a:endParaRPr>
          </a:p>
          <a:p>
            <a:pPr indent="0" lvl="0" marL="0" rtl="0" algn="l">
              <a:spcBef>
                <a:spcPts val="0"/>
              </a:spcBef>
              <a:spcAft>
                <a:spcPts val="0"/>
              </a:spcAft>
              <a:buNone/>
            </a:pPr>
            <a:r>
              <a:rPr lang="en-GB">
                <a:solidFill>
                  <a:schemeClr val="dk1"/>
                </a:solidFill>
              </a:rPr>
              <a:t>They connect fundamental physics with broader questions about knowledge and reality.</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1dd6d120f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1dd6d120f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At the heart of Deutsch's work is a fundamental question: How do we actually test scientific theories?</a:t>
            </a:r>
            <a:endParaRPr/>
          </a:p>
          <a:p>
            <a:pPr indent="0" lvl="0" marL="0" rtl="0" algn="l">
              <a:spcBef>
                <a:spcPts val="0"/>
              </a:spcBef>
              <a:spcAft>
                <a:spcPts val="0"/>
              </a:spcAft>
              <a:buNone/>
            </a:pPr>
            <a:r>
              <a:rPr lang="en-GB"/>
              <a:t>The traditional view relied heavily on probability and statistical inference, but Deutsch argues this approach has serious limitations.</a:t>
            </a:r>
            <a:endParaRPr/>
          </a:p>
          <a:p>
            <a:pPr indent="0" lvl="0" marL="0" rtl="0" algn="l">
              <a:spcBef>
                <a:spcPts val="0"/>
              </a:spcBef>
              <a:spcAft>
                <a:spcPts val="0"/>
              </a:spcAft>
              <a:buNone/>
            </a:pPr>
            <a:r>
              <a:rPr lang="en-GB"/>
              <a:t>He proposes we need a more fundamental way to understand how theories relate to reality.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1dd6d120f4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1dd6d120f4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a:t>The conventional approach to scientific testing assumes we need probabilistic axioms</a:t>
            </a:r>
            <a:endParaRPr/>
          </a:p>
          <a:p>
            <a:pPr indent="0" lvl="0" marL="0" rtl="0" algn="l">
              <a:lnSpc>
                <a:spcPct val="115000"/>
              </a:lnSpc>
              <a:spcBef>
                <a:spcPts val="0"/>
              </a:spcBef>
              <a:spcAft>
                <a:spcPts val="0"/>
              </a:spcAft>
              <a:buClr>
                <a:schemeClr val="dk1"/>
              </a:buClr>
              <a:buSzPts val="1100"/>
              <a:buFont typeface="Arial"/>
              <a:buNone/>
            </a:pPr>
            <a:r>
              <a:rPr lang="en-GB"/>
              <a:t>It relies heavily on inductive reasoning (going from specific observations to general conclusions)</a:t>
            </a:r>
            <a:endParaRPr/>
          </a:p>
          <a:p>
            <a:pPr indent="0" lvl="0" marL="0" rtl="0" algn="l">
              <a:lnSpc>
                <a:spcPct val="115000"/>
              </a:lnSpc>
              <a:spcBef>
                <a:spcPts val="0"/>
              </a:spcBef>
              <a:spcAft>
                <a:spcPts val="0"/>
              </a:spcAft>
              <a:buClr>
                <a:schemeClr val="dk1"/>
              </a:buClr>
              <a:buSzPts val="1100"/>
              <a:buFont typeface="Arial"/>
              <a:buNone/>
            </a:pPr>
            <a:r>
              <a:rPr lang="en-GB"/>
              <a:t>It seeks to confirm or justify theories through evidence</a:t>
            </a:r>
            <a:endParaRPr/>
          </a:p>
          <a:p>
            <a:pPr indent="0" lvl="0" marL="0" rtl="0" algn="l">
              <a:lnSpc>
                <a:spcPct val="115000"/>
              </a:lnSpc>
              <a:spcBef>
                <a:spcPts val="0"/>
              </a:spcBef>
              <a:spcAft>
                <a:spcPts val="0"/>
              </a:spcAft>
              <a:buNone/>
            </a:pPr>
            <a:r>
              <a:rPr lang="en-GB"/>
              <a:t>However, this approach has serious limitations and philosophical problems</a:t>
            </a:r>
            <a:endParaRPr/>
          </a:p>
          <a:p>
            <a:pPr indent="0" lvl="0" marL="0" rtl="0" algn="l">
              <a:lnSpc>
                <a:spcPct val="115000"/>
              </a:lnSpc>
              <a:spcBef>
                <a:spcPts val="0"/>
              </a:spcBef>
              <a:spcAft>
                <a:spcPts val="0"/>
              </a:spcAft>
              <a:buNone/>
            </a:pPr>
            <a:r>
              <a:t/>
            </a:r>
            <a:endParaRPr/>
          </a:p>
          <a:p>
            <a:pPr indent="0" lvl="0" marL="0" rtl="0" algn="l">
              <a:lnSpc>
                <a:spcPct val="115000"/>
              </a:lnSpc>
              <a:spcBef>
                <a:spcPts val="1200"/>
              </a:spcBef>
              <a:spcAft>
                <a:spcPts val="0"/>
              </a:spcAft>
              <a:buNone/>
            </a:pPr>
            <a:r>
              <a:rPr lang="en-GB"/>
              <a:t>A great example is weather forecasting before modern meteorology. Meteorologists would:</a:t>
            </a:r>
            <a:endParaRPr/>
          </a:p>
          <a:p>
            <a:pPr indent="-298450" lvl="0" marL="457200" rtl="0" algn="l">
              <a:lnSpc>
                <a:spcPct val="115000"/>
              </a:lnSpc>
              <a:spcBef>
                <a:spcPts val="1200"/>
              </a:spcBef>
              <a:spcAft>
                <a:spcPts val="0"/>
              </a:spcAft>
              <a:buClr>
                <a:schemeClr val="dk1"/>
              </a:buClr>
              <a:buSzPts val="1100"/>
              <a:buChar char="●"/>
            </a:pPr>
            <a:r>
              <a:rPr lang="en-GB"/>
              <a:t>Use probabilistic axioms ("If we see these clouds, there's an X% chance of rain")</a:t>
            </a:r>
            <a:endParaRPr/>
          </a:p>
          <a:p>
            <a:pPr indent="-298450" lvl="0" marL="457200" rtl="0" algn="l">
              <a:lnSpc>
                <a:spcPct val="115000"/>
              </a:lnSpc>
              <a:spcBef>
                <a:spcPts val="0"/>
              </a:spcBef>
              <a:spcAft>
                <a:spcPts val="0"/>
              </a:spcAft>
              <a:buClr>
                <a:schemeClr val="dk1"/>
              </a:buClr>
              <a:buSzPts val="1100"/>
              <a:buChar char="●"/>
            </a:pPr>
            <a:r>
              <a:rPr lang="en-GB"/>
              <a:t>Rely heavily on inductive reasoning ("It rained the last 3 times we saw these conditions, so it will likely rain again")</a:t>
            </a:r>
            <a:endParaRPr/>
          </a:p>
          <a:p>
            <a:pPr indent="-298450" lvl="0" marL="457200" rtl="0" algn="l">
              <a:lnSpc>
                <a:spcPct val="115000"/>
              </a:lnSpc>
              <a:spcBef>
                <a:spcPts val="0"/>
              </a:spcBef>
              <a:spcAft>
                <a:spcPts val="0"/>
              </a:spcAft>
              <a:buClr>
                <a:schemeClr val="dk1"/>
              </a:buClr>
              <a:buSzPts val="1100"/>
              <a:buChar char="●"/>
            </a:pPr>
            <a:r>
              <a:rPr lang="en-GB"/>
              <a:t>Seek confirmation by collecting more similar observations This approach, while somewhat useful, couldn't explain why weather patterns occurred.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1dd6d120f4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1dd6d120f4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a:t>Deutsch argues that probabilistic behavior can emerge from completely non-probabilistic foundations</a:t>
            </a:r>
            <a:endParaRPr/>
          </a:p>
          <a:p>
            <a:pPr indent="0" lvl="0" marL="0" rtl="0" algn="l">
              <a:lnSpc>
                <a:spcPct val="115000"/>
              </a:lnSpc>
              <a:spcBef>
                <a:spcPts val="0"/>
              </a:spcBef>
              <a:spcAft>
                <a:spcPts val="0"/>
              </a:spcAft>
              <a:buClr>
                <a:schemeClr val="dk1"/>
              </a:buClr>
              <a:buSzPts val="1100"/>
              <a:buFont typeface="Arial"/>
              <a:buNone/>
            </a:pPr>
            <a:r>
              <a:rPr lang="en-GB"/>
              <a:t>We don't actually need probabilistic assumptions to test theories</a:t>
            </a:r>
            <a:endParaRPr/>
          </a:p>
          <a:p>
            <a:pPr indent="0" lvl="0" marL="0" rtl="0" algn="l">
              <a:lnSpc>
                <a:spcPct val="115000"/>
              </a:lnSpc>
              <a:spcBef>
                <a:spcPts val="0"/>
              </a:spcBef>
              <a:spcAft>
                <a:spcPts val="0"/>
              </a:spcAft>
              <a:buClr>
                <a:schemeClr val="dk1"/>
              </a:buClr>
              <a:buSzPts val="1100"/>
              <a:buFont typeface="Arial"/>
              <a:buNone/>
            </a:pPr>
            <a:r>
              <a:rPr lang="en-GB"/>
              <a:t>Quantum mechanics provides a perfect example of this principle in action</a:t>
            </a:r>
            <a:endParaRPr/>
          </a:p>
          <a:p>
            <a:pPr indent="0" lvl="0" marL="0" rtl="0" algn="l">
              <a:lnSpc>
                <a:spcPct val="115000"/>
              </a:lnSpc>
              <a:spcBef>
                <a:spcPts val="0"/>
              </a:spcBef>
              <a:spcAft>
                <a:spcPts val="0"/>
              </a:spcAft>
              <a:buNone/>
            </a:pPr>
            <a:r>
              <a:rPr lang="en-GB"/>
              <a:t>This represents a fundamental shift in how we think about scientific testing</a:t>
            </a:r>
            <a:endParaRPr/>
          </a:p>
          <a:p>
            <a:pPr indent="0" lvl="0" marL="0" rtl="0" algn="l">
              <a:lnSpc>
                <a:spcPct val="115000"/>
              </a:lnSpc>
              <a:spcBef>
                <a:spcPts val="0"/>
              </a:spcBef>
              <a:spcAft>
                <a:spcPts val="0"/>
              </a:spcAft>
              <a:buNone/>
            </a:pPr>
            <a:r>
              <a:t/>
            </a:r>
            <a:endParaRPr/>
          </a:p>
          <a:p>
            <a:pPr indent="0" lvl="0" marL="0" rtl="0" algn="l">
              <a:lnSpc>
                <a:spcPct val="115000"/>
              </a:lnSpc>
              <a:spcBef>
                <a:spcPts val="1200"/>
              </a:spcBef>
              <a:spcAft>
                <a:spcPts val="0"/>
              </a:spcAft>
              <a:buNone/>
            </a:pPr>
            <a:r>
              <a:rPr lang="en-GB"/>
              <a:t>Consider the double-slit experiment in quantum mechanics:</a:t>
            </a:r>
            <a:endParaRPr/>
          </a:p>
          <a:p>
            <a:pPr indent="-298450" lvl="0" marL="457200" rtl="0" algn="l">
              <a:lnSpc>
                <a:spcPct val="115000"/>
              </a:lnSpc>
              <a:spcBef>
                <a:spcPts val="1200"/>
              </a:spcBef>
              <a:spcAft>
                <a:spcPts val="0"/>
              </a:spcAft>
              <a:buClr>
                <a:schemeClr val="dk1"/>
              </a:buClr>
              <a:buSzPts val="1100"/>
              <a:buChar char="●"/>
            </a:pPr>
            <a:r>
              <a:rPr lang="en-GB"/>
              <a:t>Traditional view: We need probability to explain why particles appear in certain places</a:t>
            </a:r>
            <a:endParaRPr/>
          </a:p>
          <a:p>
            <a:pPr indent="-298450" lvl="0" marL="457200" rtl="0" algn="l">
              <a:lnSpc>
                <a:spcPct val="115000"/>
              </a:lnSpc>
              <a:spcBef>
                <a:spcPts val="0"/>
              </a:spcBef>
              <a:spcAft>
                <a:spcPts val="0"/>
              </a:spcAft>
              <a:buClr>
                <a:schemeClr val="dk1"/>
              </a:buClr>
              <a:buSzPts val="1100"/>
              <a:buChar char="●"/>
            </a:pPr>
            <a:r>
              <a:rPr lang="en-GB"/>
              <a:t>Deutsch's view: The apparent probabilistic behavior emerges from deterministic quantum mechanics - the particle actually takes all possible paths</a:t>
            </a:r>
            <a:endParaRPr/>
          </a:p>
          <a:p>
            <a:pPr indent="-298450" lvl="0" marL="457200" rtl="0" algn="l">
              <a:lnSpc>
                <a:spcPct val="115000"/>
              </a:lnSpc>
              <a:spcBef>
                <a:spcPts val="0"/>
              </a:spcBef>
              <a:spcAft>
                <a:spcPts val="0"/>
              </a:spcAft>
              <a:buClr>
                <a:schemeClr val="dk1"/>
              </a:buClr>
              <a:buSzPts val="1100"/>
              <a:buChar char="●"/>
            </a:pPr>
            <a:r>
              <a:rPr lang="en-GB"/>
              <a:t>Like how a river's flow appears random at small scales but follows precise physical laws</a:t>
            </a:r>
            <a:endParaRPr/>
          </a:p>
          <a:p>
            <a:pPr indent="0" lvl="0" marL="0" rtl="0" algn="l">
              <a:lnSpc>
                <a:spcPct val="115000"/>
              </a:lnSpc>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1dd6d120f4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1dd6d120f4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Deutsch identifies the central challenge: How can we test theories without relying on probability?</a:t>
            </a:r>
            <a:endParaRPr/>
          </a:p>
          <a:p>
            <a:pPr indent="0" lvl="0" marL="0" rtl="0" algn="l">
              <a:spcBef>
                <a:spcPts val="0"/>
              </a:spcBef>
              <a:spcAft>
                <a:spcPts val="0"/>
              </a:spcAft>
              <a:buNone/>
            </a:pPr>
            <a:r>
              <a:rPr lang="en-GB"/>
              <a:t>This leads to a need for a new framework that goes beyond traditional Bayesian reasoning.</a:t>
            </a:r>
            <a:endParaRPr/>
          </a:p>
          <a:p>
            <a:pPr indent="0" lvl="0" marL="0" rtl="0" algn="l">
              <a:spcBef>
                <a:spcPts val="0"/>
              </a:spcBef>
              <a:spcAft>
                <a:spcPts val="0"/>
              </a:spcAft>
              <a:buNone/>
            </a:pPr>
            <a:r>
              <a:rPr lang="en-GB"/>
              <a:t>The key is to understand how theories connect to experiments in a more fundamental way.</a:t>
            </a:r>
            <a:endParaRPr/>
          </a:p>
          <a:p>
            <a:pPr indent="0" lvl="0" marL="0" rtl="0" algn="l">
              <a:spcBef>
                <a:spcPts val="0"/>
              </a:spcBef>
              <a:spcAft>
                <a:spcPts val="0"/>
              </a:spcAft>
              <a:buNone/>
            </a:pPr>
            <a:r>
              <a:t/>
            </a:r>
            <a:endParaRPr/>
          </a:p>
          <a:p>
            <a:pPr indent="0" lvl="0" marL="0" rtl="0" algn="l">
              <a:lnSpc>
                <a:spcPct val="115000"/>
              </a:lnSpc>
              <a:spcBef>
                <a:spcPts val="1200"/>
              </a:spcBef>
              <a:spcAft>
                <a:spcPts val="0"/>
              </a:spcAft>
              <a:buClr>
                <a:schemeClr val="dk1"/>
              </a:buClr>
              <a:buSzPts val="1100"/>
              <a:buFont typeface="Arial"/>
              <a:buNone/>
            </a:pPr>
            <a:r>
              <a:rPr lang="en-GB"/>
              <a:t>Let's use DNA sequencing as an example:</a:t>
            </a:r>
            <a:endParaRPr/>
          </a:p>
          <a:p>
            <a:pPr indent="-298450" lvl="0" marL="457200" rtl="0" algn="l">
              <a:lnSpc>
                <a:spcPct val="115000"/>
              </a:lnSpc>
              <a:spcBef>
                <a:spcPts val="1200"/>
              </a:spcBef>
              <a:spcAft>
                <a:spcPts val="0"/>
              </a:spcAft>
              <a:buClr>
                <a:schemeClr val="dk1"/>
              </a:buClr>
              <a:buSzPts val="1100"/>
              <a:buChar char="●"/>
            </a:pPr>
            <a:r>
              <a:rPr lang="en-GB"/>
              <a:t>Traditional approach relies on statistical confidence levels to verify results</a:t>
            </a:r>
            <a:endParaRPr/>
          </a:p>
          <a:p>
            <a:pPr indent="-298450" lvl="0" marL="457200" rtl="0" algn="l">
              <a:lnSpc>
                <a:spcPct val="115000"/>
              </a:lnSpc>
              <a:spcBef>
                <a:spcPts val="0"/>
              </a:spcBef>
              <a:spcAft>
                <a:spcPts val="0"/>
              </a:spcAft>
              <a:buClr>
                <a:schemeClr val="dk1"/>
              </a:buClr>
              <a:buSzPts val="1100"/>
              <a:buChar char="●"/>
            </a:pPr>
            <a:r>
              <a:rPr lang="en-GB"/>
              <a:t>But what we really want to know is: Does this specific sequence actually represent the gene we're studying?</a:t>
            </a:r>
            <a:endParaRPr/>
          </a:p>
          <a:p>
            <a:pPr indent="-298450" lvl="0" marL="457200" rtl="0" algn="l">
              <a:lnSpc>
                <a:spcPct val="115000"/>
              </a:lnSpc>
              <a:spcBef>
                <a:spcPts val="0"/>
              </a:spcBef>
              <a:spcAft>
                <a:spcPts val="0"/>
              </a:spcAft>
              <a:buClr>
                <a:schemeClr val="dk1"/>
              </a:buClr>
              <a:buSzPts val="1100"/>
              <a:buChar char="●"/>
            </a:pPr>
            <a:r>
              <a:rPr lang="en-GB"/>
              <a:t>The challenge is connecting our theoretical understanding of genes to what we actually observe in experiments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1dd6d120f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1dd6d120f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Constructor theory represents Deutsch's proposed solution.</a:t>
            </a:r>
            <a:endParaRPr/>
          </a:p>
          <a:p>
            <a:pPr indent="0" lvl="0" marL="0" rtl="0" algn="l">
              <a:spcBef>
                <a:spcPts val="0"/>
              </a:spcBef>
              <a:spcAft>
                <a:spcPts val="0"/>
              </a:spcAft>
              <a:buNone/>
            </a:pPr>
            <a:r>
              <a:rPr lang="en-GB"/>
              <a:t>Rather than asking "what happens?" it asks "what transformations are possible?"</a:t>
            </a:r>
            <a:endParaRPr/>
          </a:p>
          <a:p>
            <a:pPr indent="0" lvl="0" marL="0" rtl="0" algn="l">
              <a:spcBef>
                <a:spcPts val="0"/>
              </a:spcBef>
              <a:spcAft>
                <a:spcPts val="0"/>
              </a:spcAft>
              <a:buNone/>
            </a:pPr>
            <a:r>
              <a:rPr lang="en-GB"/>
              <a:t>This subtle shift has profound implications.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1dd6d120f4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1dd6d120f4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a:t>I</a:t>
            </a:r>
            <a:r>
              <a:rPr lang="en-GB"/>
              <a:t>nstead of predicting specific outcomes, we focus on identifying what transformations are possible versus impossible</a:t>
            </a:r>
            <a:endParaRPr/>
          </a:p>
          <a:p>
            <a:pPr indent="0" lvl="0" marL="0" rtl="0" algn="l">
              <a:lnSpc>
                <a:spcPct val="115000"/>
              </a:lnSpc>
              <a:spcBef>
                <a:spcPts val="0"/>
              </a:spcBef>
              <a:spcAft>
                <a:spcPts val="0"/>
              </a:spcAft>
              <a:buClr>
                <a:schemeClr val="dk1"/>
              </a:buClr>
              <a:buSzPts val="1100"/>
              <a:buFont typeface="Arial"/>
              <a:buNone/>
            </a:pPr>
            <a:r>
              <a:rPr lang="en-GB"/>
              <a:t>Laws of physics are expressed as constraints on what can and cannot be done</a:t>
            </a:r>
            <a:endParaRPr/>
          </a:p>
          <a:p>
            <a:pPr indent="0" lvl="0" marL="0" rtl="0" algn="l">
              <a:lnSpc>
                <a:spcPct val="115000"/>
              </a:lnSpc>
              <a:spcBef>
                <a:spcPts val="0"/>
              </a:spcBef>
              <a:spcAft>
                <a:spcPts val="0"/>
              </a:spcAft>
              <a:buClr>
                <a:schemeClr val="dk1"/>
              </a:buClr>
              <a:buSzPts val="1100"/>
              <a:buFont typeface="Arial"/>
              <a:buNone/>
            </a:pPr>
            <a:r>
              <a:rPr lang="en-GB"/>
              <a:t>Information becomes a physical property, not just an abstract concept</a:t>
            </a:r>
            <a:endParaRPr/>
          </a:p>
          <a:p>
            <a:pPr indent="0" lvl="0" marL="0" rtl="0" algn="l">
              <a:lnSpc>
                <a:spcPct val="115000"/>
              </a:lnSpc>
              <a:spcBef>
                <a:spcPts val="0"/>
              </a:spcBef>
              <a:spcAft>
                <a:spcPts val="0"/>
              </a:spcAft>
              <a:buNone/>
            </a:pPr>
            <a:r>
              <a:rPr lang="en-GB"/>
              <a:t>This approach avoids the problems of probability while maintaining predictive power</a:t>
            </a:r>
            <a:endParaRPr/>
          </a:p>
          <a:p>
            <a:pPr indent="0" lvl="0" marL="0" rtl="0" algn="l">
              <a:lnSpc>
                <a:spcPct val="115000"/>
              </a:lnSpc>
              <a:spcBef>
                <a:spcPts val="0"/>
              </a:spcBef>
              <a:spcAft>
                <a:spcPts val="0"/>
              </a:spcAft>
              <a:buNone/>
            </a:pPr>
            <a:r>
              <a:t/>
            </a:r>
            <a:endParaRPr/>
          </a:p>
          <a:p>
            <a:pPr indent="0" lvl="0" marL="0" rtl="0" algn="l">
              <a:lnSpc>
                <a:spcPct val="115000"/>
              </a:lnSpc>
              <a:spcBef>
                <a:spcPts val="1200"/>
              </a:spcBef>
              <a:spcAft>
                <a:spcPts val="0"/>
              </a:spcAft>
              <a:buNone/>
            </a:pPr>
            <a:r>
              <a:rPr lang="en-GB"/>
              <a:t>Think about digital information:</a:t>
            </a:r>
            <a:endParaRPr/>
          </a:p>
          <a:p>
            <a:pPr indent="-298450" lvl="0" marL="457200" rtl="0" algn="l">
              <a:lnSpc>
                <a:spcPct val="115000"/>
              </a:lnSpc>
              <a:spcBef>
                <a:spcPts val="1200"/>
              </a:spcBef>
              <a:spcAft>
                <a:spcPts val="0"/>
              </a:spcAft>
              <a:buClr>
                <a:schemeClr val="dk1"/>
              </a:buClr>
              <a:buSzPts val="1100"/>
              <a:buChar char="●"/>
            </a:pPr>
            <a:r>
              <a:rPr lang="en-GB"/>
              <a:t>Focus on possible vs impossible: You can copy digital information perfectly, but you cannot copy unknown quantum states</a:t>
            </a:r>
            <a:endParaRPr/>
          </a:p>
          <a:p>
            <a:pPr indent="-298450" lvl="0" marL="457200" rtl="0" algn="l">
              <a:lnSpc>
                <a:spcPct val="115000"/>
              </a:lnSpc>
              <a:spcBef>
                <a:spcPts val="0"/>
              </a:spcBef>
              <a:spcAft>
                <a:spcPts val="0"/>
              </a:spcAft>
              <a:buClr>
                <a:schemeClr val="dk1"/>
              </a:buClr>
              <a:buSzPts val="1100"/>
              <a:buChar char="●"/>
            </a:pPr>
            <a:r>
              <a:rPr lang="en-GB"/>
              <a:t>Laws as constraints: You cannot create a perpetual motion machine</a:t>
            </a:r>
            <a:endParaRPr/>
          </a:p>
          <a:p>
            <a:pPr indent="-298450" lvl="0" marL="457200" rtl="0" algn="l">
              <a:lnSpc>
                <a:spcPct val="115000"/>
              </a:lnSpc>
              <a:spcBef>
                <a:spcPts val="0"/>
              </a:spcBef>
              <a:spcAft>
                <a:spcPts val="0"/>
              </a:spcAft>
              <a:buClr>
                <a:schemeClr val="dk1"/>
              </a:buClr>
              <a:buSzPts val="1100"/>
              <a:buChar char="●"/>
            </a:pPr>
            <a:r>
              <a:rPr lang="en-GB"/>
              <a:t>Information as physical: A hard drive stores information through physical magnetic states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7.jp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David Deutsch</a:t>
            </a:r>
            <a:endParaRPr/>
          </a:p>
          <a:p>
            <a:pPr indent="0" lvl="0" marL="0" rtl="0" algn="l">
              <a:spcBef>
                <a:spcPts val="0"/>
              </a:spcBef>
              <a:spcAft>
                <a:spcPts val="0"/>
              </a:spcAft>
              <a:buNone/>
            </a:pPr>
            <a:r>
              <a:rPr lang="en-GB"/>
              <a:t>and the Nature of Scientific Theories</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A presentation by Otto Mättas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2"/>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Key Concepts</a:t>
            </a:r>
            <a:endParaRPr/>
          </a:p>
        </p:txBody>
      </p:sp>
      <p:sp>
        <p:nvSpPr>
          <p:cNvPr id="131" name="Google Shape;131;p22"/>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Tasks and constructors</a:t>
            </a:r>
            <a:endParaRPr/>
          </a:p>
          <a:p>
            <a:pPr indent="-342900" lvl="0" marL="457200" rtl="0" algn="l">
              <a:spcBef>
                <a:spcPts val="0"/>
              </a:spcBef>
              <a:spcAft>
                <a:spcPts val="0"/>
              </a:spcAft>
              <a:buSzPts val="1800"/>
              <a:buChar char="●"/>
            </a:pPr>
            <a:r>
              <a:rPr lang="en-GB"/>
              <a:t>Meta-laws that constrain other theories</a:t>
            </a:r>
            <a:endParaRPr/>
          </a:p>
          <a:p>
            <a:pPr indent="-342900" lvl="0" marL="457200" rtl="0" algn="l">
              <a:spcBef>
                <a:spcPts val="0"/>
              </a:spcBef>
              <a:spcAft>
                <a:spcPts val="0"/>
              </a:spcAft>
              <a:buSzPts val="1800"/>
              <a:buChar char="●"/>
            </a:pPr>
            <a:r>
              <a:rPr lang="en-GB"/>
              <a:t>Universality of computation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3"/>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Relationship to Testing</a:t>
            </a:r>
            <a:endParaRPr/>
          </a:p>
        </p:txBody>
      </p:sp>
      <p:sp>
        <p:nvSpPr>
          <p:cNvPr id="137" name="Google Shape;137;p23"/>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Provides framework for understanding possibilities</a:t>
            </a:r>
            <a:endParaRPr/>
          </a:p>
          <a:p>
            <a:pPr indent="-342900" lvl="0" marL="457200" rtl="0" algn="l">
              <a:spcBef>
                <a:spcPts val="0"/>
              </a:spcBef>
              <a:spcAft>
                <a:spcPts val="0"/>
              </a:spcAft>
              <a:buSzPts val="1800"/>
              <a:buChar char="●"/>
            </a:pPr>
            <a:r>
              <a:rPr lang="en-GB"/>
              <a:t>Connects physical laws to information processing</a:t>
            </a:r>
            <a:endParaRPr/>
          </a:p>
          <a:p>
            <a:pPr indent="-342900" lvl="0" marL="457200" rtl="0" algn="l">
              <a:spcBef>
                <a:spcPts val="0"/>
              </a:spcBef>
              <a:spcAft>
                <a:spcPts val="0"/>
              </a:spcAft>
              <a:buSzPts val="1800"/>
              <a:buChar char="●"/>
            </a:pPr>
            <a:r>
              <a:rPr lang="en-GB"/>
              <a:t>Enables non-probabilistic analysis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p>
            <a:pPr indent="0" lvl="0" marL="0" rtl="0" algn="l">
              <a:lnSpc>
                <a:spcPct val="115000"/>
              </a:lnSpc>
              <a:spcBef>
                <a:spcPts val="1200"/>
              </a:spcBef>
              <a:spcAft>
                <a:spcPts val="1200"/>
              </a:spcAft>
              <a:buNone/>
            </a:pPr>
            <a:r>
              <a:rPr lang="en-GB"/>
              <a:t>Problems with Traditional Approaches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The Bayesian Framework</a:t>
            </a:r>
            <a:endParaRPr/>
          </a:p>
        </p:txBody>
      </p:sp>
      <p:sp>
        <p:nvSpPr>
          <p:cNvPr id="148" name="Google Shape;148;p25"/>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Popper-Miller theorem limitations</a:t>
            </a:r>
            <a:endParaRPr/>
          </a:p>
          <a:p>
            <a:pPr indent="-342900" lvl="0" marL="457200" rtl="0" algn="l">
              <a:spcBef>
                <a:spcPts val="0"/>
              </a:spcBef>
              <a:spcAft>
                <a:spcPts val="0"/>
              </a:spcAft>
              <a:buSzPts val="1800"/>
              <a:buChar char="●"/>
            </a:pPr>
            <a:r>
              <a:rPr lang="en-GB"/>
              <a:t>Problems with credence assignment</a:t>
            </a:r>
            <a:endParaRPr/>
          </a:p>
          <a:p>
            <a:pPr indent="-342900" lvl="0" marL="457200" rtl="0" algn="l">
              <a:spcBef>
                <a:spcPts val="0"/>
              </a:spcBef>
              <a:spcAft>
                <a:spcPts val="0"/>
              </a:spcAft>
              <a:buSzPts val="1800"/>
              <a:buChar char="●"/>
            </a:pPr>
            <a:r>
              <a:rPr lang="en-GB"/>
              <a:t>Failure to capture explanatory power</a:t>
            </a:r>
            <a:endParaRPr/>
          </a:p>
        </p:txBody>
      </p:sp>
      <p:pic>
        <p:nvPicPr>
          <p:cNvPr id="149" name="Google Shape;149;p25"/>
          <p:cNvPicPr preferRelativeResize="0"/>
          <p:nvPr/>
        </p:nvPicPr>
        <p:blipFill>
          <a:blip r:embed="rId3">
            <a:alphaModFix/>
          </a:blip>
          <a:stretch>
            <a:fillRect/>
          </a:stretch>
        </p:blipFill>
        <p:spPr>
          <a:xfrm>
            <a:off x="4036497" y="2725725"/>
            <a:ext cx="3068800" cy="2042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6"/>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The Inductivist Mistake</a:t>
            </a:r>
            <a:endParaRPr/>
          </a:p>
        </p:txBody>
      </p:sp>
      <p:sp>
        <p:nvSpPr>
          <p:cNvPr id="155" name="Google Shape;155;p26"/>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Cannot derive theories from observations</a:t>
            </a:r>
            <a:endParaRPr/>
          </a:p>
          <a:p>
            <a:pPr indent="-342900" lvl="0" marL="457200" rtl="0" algn="l">
              <a:spcBef>
                <a:spcPts val="0"/>
              </a:spcBef>
              <a:spcAft>
                <a:spcPts val="0"/>
              </a:spcAft>
              <a:buSzPts val="1800"/>
              <a:buChar char="●"/>
            </a:pPr>
            <a:r>
              <a:rPr lang="en-GB"/>
              <a:t>Role of creative conjecture</a:t>
            </a:r>
            <a:endParaRPr/>
          </a:p>
          <a:p>
            <a:pPr indent="-342900" lvl="0" marL="457200" rtl="0" algn="l">
              <a:spcBef>
                <a:spcPts val="0"/>
              </a:spcBef>
              <a:spcAft>
                <a:spcPts val="0"/>
              </a:spcAft>
              <a:buSzPts val="1800"/>
              <a:buChar char="●"/>
            </a:pPr>
            <a:r>
              <a:rPr lang="en-GB"/>
              <a:t>Limitations of empirical generalisation</a:t>
            </a:r>
            <a:endParaRPr/>
          </a:p>
        </p:txBody>
      </p:sp>
      <p:pic>
        <p:nvPicPr>
          <p:cNvPr id="156" name="Google Shape;156;p26"/>
          <p:cNvPicPr preferRelativeResize="0"/>
          <p:nvPr/>
        </p:nvPicPr>
        <p:blipFill>
          <a:blip r:embed="rId3">
            <a:alphaModFix/>
          </a:blip>
          <a:stretch>
            <a:fillRect/>
          </a:stretch>
        </p:blipFill>
        <p:spPr>
          <a:xfrm>
            <a:off x="3740875" y="2740300"/>
            <a:ext cx="3338051" cy="20562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7"/>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The Authority Problem</a:t>
            </a:r>
            <a:endParaRPr/>
          </a:p>
        </p:txBody>
      </p:sp>
      <p:sp>
        <p:nvSpPr>
          <p:cNvPr id="162" name="Google Shape;162;p27"/>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False search for justification</a:t>
            </a:r>
            <a:endParaRPr/>
          </a:p>
          <a:p>
            <a:pPr indent="-342900" lvl="0" marL="457200" rtl="0" algn="l">
              <a:spcBef>
                <a:spcPts val="0"/>
              </a:spcBef>
              <a:spcAft>
                <a:spcPts val="0"/>
              </a:spcAft>
              <a:buSzPts val="1800"/>
              <a:buChar char="●"/>
            </a:pPr>
            <a:r>
              <a:rPr lang="en-GB"/>
              <a:t>Misunderstanding of scientific knowledge</a:t>
            </a:r>
            <a:endParaRPr/>
          </a:p>
          <a:p>
            <a:pPr indent="-342900" lvl="0" marL="457200" rtl="0" algn="l">
              <a:spcBef>
                <a:spcPts val="0"/>
              </a:spcBef>
              <a:spcAft>
                <a:spcPts val="0"/>
              </a:spcAft>
              <a:buSzPts val="1800"/>
              <a:buChar char="●"/>
            </a:pPr>
            <a:r>
              <a:rPr lang="en-GB"/>
              <a:t>Problems with confirmation theory</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p>
            <a:pPr indent="0" lvl="0" marL="0" rtl="0" algn="l">
              <a:lnSpc>
                <a:spcPct val="115000"/>
              </a:lnSpc>
              <a:spcBef>
                <a:spcPts val="1200"/>
              </a:spcBef>
              <a:spcAft>
                <a:spcPts val="1200"/>
              </a:spcAft>
              <a:buNone/>
            </a:pPr>
            <a:r>
              <a:rPr lang="en-GB"/>
              <a:t>A Better Framework for Testing</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9"/>
          <p:cNvSpPr txBox="1"/>
          <p:nvPr>
            <p:ph idx="1" type="body"/>
          </p:nvPr>
        </p:nvSpPr>
        <p:spPr>
          <a:xfrm>
            <a:off x="3208500" y="575775"/>
            <a:ext cx="2727000" cy="402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800"/>
              <a:t>Critical Testing</a:t>
            </a:r>
            <a:endParaRPr b="1" sz="1800"/>
          </a:p>
          <a:p>
            <a:pPr indent="-317500" lvl="0" marL="457200" rtl="0" algn="l">
              <a:spcBef>
                <a:spcPts val="1200"/>
              </a:spcBef>
              <a:spcAft>
                <a:spcPts val="0"/>
              </a:spcAft>
              <a:buSzPts val="1400"/>
              <a:buChar char="●"/>
            </a:pPr>
            <a:r>
              <a:rPr lang="en-GB"/>
              <a:t>Identifying problems and flaws</a:t>
            </a:r>
            <a:endParaRPr/>
          </a:p>
          <a:p>
            <a:pPr indent="-317500" lvl="0" marL="457200" rtl="0" algn="l">
              <a:spcBef>
                <a:spcPts val="0"/>
              </a:spcBef>
              <a:spcAft>
                <a:spcPts val="0"/>
              </a:spcAft>
              <a:buSzPts val="1400"/>
              <a:buChar char="●"/>
            </a:pPr>
            <a:r>
              <a:rPr lang="en-GB"/>
              <a:t>Role of crucial experiments</a:t>
            </a:r>
            <a:endParaRPr/>
          </a:p>
          <a:p>
            <a:pPr indent="-317500" lvl="0" marL="457200" rtl="0" algn="l">
              <a:spcBef>
                <a:spcPts val="0"/>
              </a:spcBef>
              <a:spcAft>
                <a:spcPts val="0"/>
              </a:spcAft>
              <a:buSzPts val="1400"/>
              <a:buChar char="●"/>
            </a:pPr>
            <a:r>
              <a:rPr lang="en-GB"/>
              <a:t>Importance of precision</a:t>
            </a:r>
            <a:endParaRPr/>
          </a:p>
          <a:p>
            <a:pPr indent="0" lvl="0" marL="0" rtl="0" algn="l">
              <a:spcBef>
                <a:spcPts val="0"/>
              </a:spcBef>
              <a:spcAft>
                <a:spcPts val="1200"/>
              </a:spcAft>
              <a:buNone/>
            </a:pPr>
            <a:r>
              <a:t/>
            </a:r>
            <a:endParaRPr b="1"/>
          </a:p>
        </p:txBody>
      </p:sp>
      <p:sp>
        <p:nvSpPr>
          <p:cNvPr id="173" name="Google Shape;173;p29"/>
          <p:cNvSpPr txBox="1"/>
          <p:nvPr>
            <p:ph idx="2" type="body"/>
          </p:nvPr>
        </p:nvSpPr>
        <p:spPr>
          <a:xfrm>
            <a:off x="5994975" y="575775"/>
            <a:ext cx="2727000" cy="402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800"/>
              <a:t>Theory Improvement</a:t>
            </a:r>
            <a:endParaRPr b="1" sz="1800"/>
          </a:p>
          <a:p>
            <a:pPr indent="-317500" lvl="0" marL="457200" rtl="0" algn="l">
              <a:spcBef>
                <a:spcPts val="1200"/>
              </a:spcBef>
              <a:spcAft>
                <a:spcPts val="0"/>
              </a:spcAft>
              <a:buSzPts val="1400"/>
              <a:buChar char="●"/>
            </a:pPr>
            <a:r>
              <a:rPr lang="en-GB"/>
              <a:t>Error correction process</a:t>
            </a:r>
            <a:endParaRPr/>
          </a:p>
          <a:p>
            <a:pPr indent="-317500" lvl="0" marL="457200" rtl="0" algn="l">
              <a:spcBef>
                <a:spcPts val="0"/>
              </a:spcBef>
              <a:spcAft>
                <a:spcPts val="0"/>
              </a:spcAft>
              <a:buSzPts val="1400"/>
              <a:buChar char="●"/>
            </a:pPr>
            <a:r>
              <a:rPr lang="en-GB"/>
              <a:t>Role of creative solutions</a:t>
            </a:r>
            <a:endParaRPr/>
          </a:p>
          <a:p>
            <a:pPr indent="-317500" lvl="0" marL="457200" rtl="0" algn="l">
              <a:spcBef>
                <a:spcPts val="0"/>
              </a:spcBef>
              <a:spcAft>
                <a:spcPts val="0"/>
              </a:spcAft>
              <a:buSzPts val="1400"/>
              <a:buChar char="●"/>
            </a:pPr>
            <a:r>
              <a:rPr lang="en-GB"/>
              <a:t>Progress through criticism</a:t>
            </a:r>
            <a:endParaRPr b="1"/>
          </a:p>
        </p:txBody>
      </p:sp>
      <p:sp>
        <p:nvSpPr>
          <p:cNvPr id="174" name="Google Shape;174;p29"/>
          <p:cNvSpPr txBox="1"/>
          <p:nvPr>
            <p:ph idx="1" type="body"/>
          </p:nvPr>
        </p:nvSpPr>
        <p:spPr>
          <a:xfrm>
            <a:off x="422025" y="575950"/>
            <a:ext cx="2727000" cy="402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800"/>
              <a:t>Focus on Explanations</a:t>
            </a:r>
            <a:endParaRPr b="1" sz="1800"/>
          </a:p>
          <a:p>
            <a:pPr indent="-317500" lvl="0" marL="457200" rtl="0" algn="l">
              <a:spcBef>
                <a:spcPts val="1200"/>
              </a:spcBef>
              <a:spcAft>
                <a:spcPts val="0"/>
              </a:spcAft>
              <a:buSzPts val="1400"/>
              <a:buChar char="●"/>
            </a:pPr>
            <a:r>
              <a:rPr lang="en-GB"/>
              <a:t>Good explanations are hard to vary</a:t>
            </a:r>
            <a:endParaRPr/>
          </a:p>
          <a:p>
            <a:pPr indent="-317500" lvl="0" marL="457200" rtl="0" algn="l">
              <a:spcBef>
                <a:spcPts val="0"/>
              </a:spcBef>
              <a:spcAft>
                <a:spcPts val="0"/>
              </a:spcAft>
              <a:buSzPts val="1400"/>
              <a:buChar char="●"/>
            </a:pPr>
            <a:r>
              <a:rPr lang="en-GB"/>
              <a:t>Must account for phenomena</a:t>
            </a:r>
            <a:endParaRPr/>
          </a:p>
          <a:p>
            <a:pPr indent="-317500" lvl="0" marL="457200" rtl="0" algn="l">
              <a:spcBef>
                <a:spcPts val="0"/>
              </a:spcBef>
              <a:spcAft>
                <a:spcPts val="0"/>
              </a:spcAft>
              <a:buSzPts val="1400"/>
              <a:buChar char="●"/>
            </a:pPr>
            <a:r>
              <a:rPr lang="en-GB"/>
              <a:t>Connection to reality</a:t>
            </a:r>
            <a:endParaRPr/>
          </a:p>
          <a:p>
            <a:pPr indent="0" lvl="0" marL="0" rtl="0" algn="l">
              <a:spcBef>
                <a:spcPts val="0"/>
              </a:spcBef>
              <a:spcAft>
                <a:spcPts val="1200"/>
              </a:spcAft>
              <a:buNone/>
            </a:pPr>
            <a:r>
              <a:t/>
            </a:r>
            <a:endParaRPr b="1"/>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0"/>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p>
            <a:pPr indent="0" lvl="0" marL="0" rtl="0" algn="l">
              <a:lnSpc>
                <a:spcPct val="115000"/>
              </a:lnSpc>
              <a:spcBef>
                <a:spcPts val="1200"/>
              </a:spcBef>
              <a:spcAft>
                <a:spcPts val="1200"/>
              </a:spcAft>
              <a:buNone/>
            </a:pPr>
            <a:r>
              <a:rPr lang="en-GB"/>
              <a:t>Applications to Quantum Mechanics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1"/>
          <p:cNvSpPr txBox="1"/>
          <p:nvPr>
            <p:ph idx="1" type="body"/>
          </p:nvPr>
        </p:nvSpPr>
        <p:spPr>
          <a:xfrm>
            <a:off x="3208500" y="575775"/>
            <a:ext cx="2727000" cy="402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800"/>
              <a:t>Experimental Tests</a:t>
            </a:r>
            <a:endParaRPr b="1" sz="1800"/>
          </a:p>
          <a:p>
            <a:pPr indent="-317500" lvl="0" marL="457200" rtl="0" algn="l">
              <a:spcBef>
                <a:spcPts val="1200"/>
              </a:spcBef>
              <a:spcAft>
                <a:spcPts val="0"/>
              </a:spcAft>
              <a:buSzPts val="1400"/>
              <a:buChar char="●"/>
            </a:pPr>
            <a:r>
              <a:rPr lang="en-GB"/>
              <a:t>Testing without probabilistic axioms</a:t>
            </a:r>
            <a:endParaRPr/>
          </a:p>
          <a:p>
            <a:pPr indent="-317500" lvl="0" marL="457200" rtl="0" algn="l">
              <a:spcBef>
                <a:spcPts val="0"/>
              </a:spcBef>
              <a:spcAft>
                <a:spcPts val="0"/>
              </a:spcAft>
              <a:buSzPts val="1400"/>
              <a:buChar char="●"/>
            </a:pPr>
            <a:r>
              <a:rPr lang="en-GB"/>
              <a:t>Role of measurement theory</a:t>
            </a:r>
            <a:endParaRPr/>
          </a:p>
          <a:p>
            <a:pPr indent="-317500" lvl="0" marL="457200" rtl="0" algn="l">
              <a:spcBef>
                <a:spcPts val="0"/>
              </a:spcBef>
              <a:spcAft>
                <a:spcPts val="0"/>
              </a:spcAft>
              <a:buSzPts val="1400"/>
              <a:buChar char="●"/>
            </a:pPr>
            <a:r>
              <a:rPr lang="en-GB"/>
              <a:t>Implications for quantum computing</a:t>
            </a:r>
            <a:endParaRPr/>
          </a:p>
          <a:p>
            <a:pPr indent="0" lvl="0" marL="0" rtl="0" algn="l">
              <a:spcBef>
                <a:spcPts val="0"/>
              </a:spcBef>
              <a:spcAft>
                <a:spcPts val="1200"/>
              </a:spcAft>
              <a:buNone/>
            </a:pPr>
            <a:r>
              <a:t/>
            </a:r>
            <a:endParaRPr b="1"/>
          </a:p>
        </p:txBody>
      </p:sp>
      <p:sp>
        <p:nvSpPr>
          <p:cNvPr id="185" name="Google Shape;185;p31"/>
          <p:cNvSpPr txBox="1"/>
          <p:nvPr>
            <p:ph idx="2" type="body"/>
          </p:nvPr>
        </p:nvSpPr>
        <p:spPr>
          <a:xfrm>
            <a:off x="5994975" y="575775"/>
            <a:ext cx="2727000" cy="402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800"/>
              <a:t>Theoretical Insights</a:t>
            </a:r>
            <a:endParaRPr b="1" sz="1800"/>
          </a:p>
          <a:p>
            <a:pPr indent="-317500" lvl="0" marL="457200" rtl="0" algn="l">
              <a:spcBef>
                <a:spcPts val="1200"/>
              </a:spcBef>
              <a:spcAft>
                <a:spcPts val="0"/>
              </a:spcAft>
              <a:buSzPts val="1400"/>
              <a:buChar char="●"/>
            </a:pPr>
            <a:r>
              <a:rPr lang="en-GB"/>
              <a:t>Nature of quantum superposition</a:t>
            </a:r>
            <a:endParaRPr/>
          </a:p>
          <a:p>
            <a:pPr indent="-317500" lvl="0" marL="457200" rtl="0" algn="l">
              <a:spcBef>
                <a:spcPts val="0"/>
              </a:spcBef>
              <a:spcAft>
                <a:spcPts val="0"/>
              </a:spcAft>
              <a:buSzPts val="1400"/>
              <a:buChar char="●"/>
            </a:pPr>
            <a:r>
              <a:rPr lang="en-GB"/>
              <a:t>Understanding measurement</a:t>
            </a:r>
            <a:endParaRPr/>
          </a:p>
          <a:p>
            <a:pPr indent="-317500" lvl="0" marL="457200" rtl="0" algn="l">
              <a:spcBef>
                <a:spcPts val="0"/>
              </a:spcBef>
              <a:spcAft>
                <a:spcPts val="0"/>
              </a:spcAft>
              <a:buSzPts val="1400"/>
              <a:buChar char="●"/>
            </a:pPr>
            <a:r>
              <a:rPr lang="en-GB"/>
              <a:t>Role of information</a:t>
            </a:r>
            <a:endParaRPr/>
          </a:p>
        </p:txBody>
      </p:sp>
      <p:sp>
        <p:nvSpPr>
          <p:cNvPr id="186" name="Google Shape;186;p31"/>
          <p:cNvSpPr txBox="1"/>
          <p:nvPr>
            <p:ph idx="1" type="body"/>
          </p:nvPr>
        </p:nvSpPr>
        <p:spPr>
          <a:xfrm>
            <a:off x="422025" y="575950"/>
            <a:ext cx="2727000" cy="402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800"/>
              <a:t>Quantum Probability</a:t>
            </a:r>
            <a:endParaRPr b="1" sz="1800"/>
          </a:p>
          <a:p>
            <a:pPr indent="-298450" lvl="0" marL="457200" rtl="0" algn="l">
              <a:spcBef>
                <a:spcPts val="1200"/>
              </a:spcBef>
              <a:spcAft>
                <a:spcPts val="0"/>
              </a:spcAft>
              <a:buSzPts val="1100"/>
              <a:buFont typeface="Arial"/>
              <a:buChar char="●"/>
            </a:pPr>
            <a:r>
              <a:rPr lang="en-GB"/>
              <a:t>Emergence from deterministic laws</a:t>
            </a:r>
            <a:endParaRPr/>
          </a:p>
          <a:p>
            <a:pPr indent="-298450" lvl="0" marL="457200" rtl="0" algn="l">
              <a:spcBef>
                <a:spcPts val="0"/>
              </a:spcBef>
              <a:spcAft>
                <a:spcPts val="0"/>
              </a:spcAft>
              <a:buSzPts val="1100"/>
              <a:buFont typeface="Arial"/>
              <a:buChar char="●"/>
            </a:pPr>
            <a:r>
              <a:rPr lang="en-GB"/>
              <a:t>Role of rational decision theory</a:t>
            </a:r>
            <a:endParaRPr/>
          </a:p>
          <a:p>
            <a:pPr indent="-298450" lvl="0" marL="457200" rtl="0" algn="l">
              <a:spcBef>
                <a:spcPts val="0"/>
              </a:spcBef>
              <a:spcAft>
                <a:spcPts val="0"/>
              </a:spcAft>
              <a:buSzPts val="1100"/>
              <a:buFont typeface="Arial"/>
              <a:buChar char="●"/>
            </a:pPr>
            <a:r>
              <a:rPr lang="en-GB"/>
              <a:t>Non-probabilistic foundations</a:t>
            </a:r>
            <a:endParaRPr/>
          </a:p>
          <a:p>
            <a:pPr indent="0" lvl="0" marL="0" rtl="0" algn="l">
              <a:spcBef>
                <a:spcPts val="1200"/>
              </a:spcBef>
              <a:spcAft>
                <a:spcPts val="1200"/>
              </a:spcAft>
              <a:buNone/>
            </a:pPr>
            <a:r>
              <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79" name="Google Shape;79;p14"/>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80" name="Google Shape;80;p14"/>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2"/>
              </a:buClr>
              <a:buSzPts val="1100"/>
              <a:buFont typeface="Arial"/>
              <a:buNone/>
            </a:pPr>
            <a:r>
              <a:rPr lang="en-GB" sz="2600"/>
              <a:t>David Elieser Deutsch</a:t>
            </a:r>
            <a:endParaRPr sz="2600"/>
          </a:p>
          <a:p>
            <a:pPr indent="-342900" lvl="0" marL="457200" rtl="0" algn="l">
              <a:spcBef>
                <a:spcPts val="1600"/>
              </a:spcBef>
              <a:spcAft>
                <a:spcPts val="0"/>
              </a:spcAft>
              <a:buSzPts val="1800"/>
              <a:buChar char="-"/>
            </a:pPr>
            <a:r>
              <a:rPr lang="en-GB"/>
              <a:t>b. 1953</a:t>
            </a:r>
            <a:endParaRPr/>
          </a:p>
          <a:p>
            <a:pPr indent="-342900" lvl="0" marL="457200" rtl="0" algn="l">
              <a:spcBef>
                <a:spcPts val="0"/>
              </a:spcBef>
              <a:spcAft>
                <a:spcPts val="0"/>
              </a:spcAft>
              <a:buSzPts val="1800"/>
              <a:buChar char="-"/>
            </a:pPr>
            <a:r>
              <a:rPr lang="en-GB"/>
              <a:t>Professor at University of Oxford</a:t>
            </a:r>
            <a:endParaRPr/>
          </a:p>
          <a:p>
            <a:pPr indent="-342900" lvl="0" marL="457200" rtl="0" algn="l">
              <a:spcBef>
                <a:spcPts val="0"/>
              </a:spcBef>
              <a:spcAft>
                <a:spcPts val="0"/>
              </a:spcAft>
              <a:buSzPts val="1800"/>
              <a:buChar char="-"/>
            </a:pPr>
            <a:r>
              <a:rPr lang="en-GB"/>
              <a:t>Royal Society</a:t>
            </a:r>
            <a:endParaRPr/>
          </a:p>
          <a:p>
            <a:pPr indent="-342900" lvl="0" marL="457200" rtl="0" algn="l">
              <a:spcBef>
                <a:spcPts val="0"/>
              </a:spcBef>
              <a:spcAft>
                <a:spcPts val="0"/>
              </a:spcAft>
              <a:buSzPts val="1800"/>
              <a:buChar char="-"/>
            </a:pPr>
            <a:r>
              <a:rPr lang="en-GB"/>
              <a:t>Institute of Physics</a:t>
            </a:r>
            <a:endParaRPr/>
          </a:p>
          <a:p>
            <a:pPr indent="-342900" lvl="0" marL="457200" rtl="0" algn="l">
              <a:spcBef>
                <a:spcPts val="0"/>
              </a:spcBef>
              <a:spcAft>
                <a:spcPts val="0"/>
              </a:spcAft>
              <a:buSzPts val="1800"/>
              <a:buChar char="-"/>
            </a:pPr>
            <a:r>
              <a:rPr lang="en-GB"/>
              <a:t>Known for contributions to quantum computing and describing quantum mechanics</a:t>
            </a:r>
            <a:endParaRPr/>
          </a:p>
        </p:txBody>
      </p:sp>
      <p:pic>
        <p:nvPicPr>
          <p:cNvPr id="81" name="Google Shape;81;p14"/>
          <p:cNvPicPr preferRelativeResize="0"/>
          <p:nvPr/>
        </p:nvPicPr>
        <p:blipFill rotWithShape="1">
          <a:blip r:embed="rId3">
            <a:alphaModFix/>
          </a:blip>
          <a:srcRect b="0" l="1418" r="1408" t="0"/>
          <a:stretch/>
        </p:blipFill>
        <p:spPr>
          <a:xfrm>
            <a:off x="265500" y="490212"/>
            <a:ext cx="4045201" cy="41630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2"/>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GB"/>
              <a:t>Practical Implications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3"/>
          <p:cNvSpPr txBox="1"/>
          <p:nvPr>
            <p:ph idx="1" type="body"/>
          </p:nvPr>
        </p:nvSpPr>
        <p:spPr>
          <a:xfrm>
            <a:off x="3208500" y="575775"/>
            <a:ext cx="2727000" cy="402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700"/>
              <a:t>Technology Development</a:t>
            </a:r>
            <a:endParaRPr b="1" sz="1700"/>
          </a:p>
          <a:p>
            <a:pPr indent="-317500" lvl="0" marL="457200" rtl="0" algn="l">
              <a:spcBef>
                <a:spcPts val="1200"/>
              </a:spcBef>
              <a:spcAft>
                <a:spcPts val="0"/>
              </a:spcAft>
              <a:buSzPts val="1400"/>
              <a:buChar char="●"/>
            </a:pPr>
            <a:r>
              <a:rPr lang="en-GB"/>
              <a:t>Implications for quantum computing</a:t>
            </a:r>
            <a:endParaRPr/>
          </a:p>
          <a:p>
            <a:pPr indent="-317500" lvl="0" marL="457200" rtl="0" algn="l">
              <a:spcBef>
                <a:spcPts val="0"/>
              </a:spcBef>
              <a:spcAft>
                <a:spcPts val="0"/>
              </a:spcAft>
              <a:buSzPts val="1400"/>
              <a:buChar char="●"/>
            </a:pPr>
            <a:r>
              <a:rPr lang="en-GB"/>
              <a:t>Role of constructor theory</a:t>
            </a:r>
            <a:endParaRPr/>
          </a:p>
          <a:p>
            <a:pPr indent="-317500" lvl="0" marL="457200" rtl="0" algn="l">
              <a:spcBef>
                <a:spcPts val="0"/>
              </a:spcBef>
              <a:spcAft>
                <a:spcPts val="0"/>
              </a:spcAft>
              <a:buSzPts val="1400"/>
              <a:buChar char="●"/>
            </a:pPr>
            <a:r>
              <a:rPr lang="en-GB"/>
              <a:t>Future directions</a:t>
            </a:r>
            <a:endParaRPr/>
          </a:p>
          <a:p>
            <a:pPr indent="0" lvl="0" marL="0" rtl="0" algn="l">
              <a:spcBef>
                <a:spcPts val="0"/>
              </a:spcBef>
              <a:spcAft>
                <a:spcPts val="1200"/>
              </a:spcAft>
              <a:buNone/>
            </a:pPr>
            <a:r>
              <a:t/>
            </a:r>
            <a:endParaRPr b="1"/>
          </a:p>
        </p:txBody>
      </p:sp>
      <p:sp>
        <p:nvSpPr>
          <p:cNvPr id="197" name="Google Shape;197;p33"/>
          <p:cNvSpPr txBox="1"/>
          <p:nvPr>
            <p:ph idx="2" type="body"/>
          </p:nvPr>
        </p:nvSpPr>
        <p:spPr>
          <a:xfrm>
            <a:off x="5994975" y="575775"/>
            <a:ext cx="2727000" cy="402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800"/>
              <a:t>Philosophical Impact</a:t>
            </a:r>
            <a:endParaRPr b="1" sz="1800"/>
          </a:p>
          <a:p>
            <a:pPr indent="-317500" lvl="0" marL="457200" rtl="0" algn="l">
              <a:spcBef>
                <a:spcPts val="1200"/>
              </a:spcBef>
              <a:spcAft>
                <a:spcPts val="0"/>
              </a:spcAft>
              <a:buSzPts val="1400"/>
              <a:buChar char="●"/>
            </a:pPr>
            <a:r>
              <a:rPr lang="en-GB"/>
              <a:t>Nature of scientific knowledge</a:t>
            </a:r>
            <a:endParaRPr/>
          </a:p>
          <a:p>
            <a:pPr indent="-317500" lvl="0" marL="457200" rtl="0" algn="l">
              <a:spcBef>
                <a:spcPts val="0"/>
              </a:spcBef>
              <a:spcAft>
                <a:spcPts val="0"/>
              </a:spcAft>
              <a:buSzPts val="1400"/>
              <a:buChar char="●"/>
            </a:pPr>
            <a:r>
              <a:rPr lang="en-GB"/>
              <a:t>Role of probability</a:t>
            </a:r>
            <a:endParaRPr/>
          </a:p>
          <a:p>
            <a:pPr indent="-317500" lvl="0" marL="457200" rtl="0" algn="l">
              <a:spcBef>
                <a:spcPts val="0"/>
              </a:spcBef>
              <a:spcAft>
                <a:spcPts val="0"/>
              </a:spcAft>
              <a:buSzPts val="1400"/>
              <a:buChar char="●"/>
            </a:pPr>
            <a:r>
              <a:rPr lang="en-GB"/>
              <a:t>Future of physics</a:t>
            </a:r>
            <a:endParaRPr/>
          </a:p>
        </p:txBody>
      </p:sp>
      <p:sp>
        <p:nvSpPr>
          <p:cNvPr id="198" name="Google Shape;198;p33"/>
          <p:cNvSpPr txBox="1"/>
          <p:nvPr>
            <p:ph idx="1" type="body"/>
          </p:nvPr>
        </p:nvSpPr>
        <p:spPr>
          <a:xfrm>
            <a:off x="422025" y="575950"/>
            <a:ext cx="2727000" cy="402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1800"/>
              <a:t>Scientific Method</a:t>
            </a:r>
            <a:endParaRPr b="1" sz="1800"/>
          </a:p>
          <a:p>
            <a:pPr indent="-317500" lvl="0" marL="457200" rtl="0" algn="l">
              <a:spcBef>
                <a:spcPts val="1200"/>
              </a:spcBef>
              <a:spcAft>
                <a:spcPts val="0"/>
              </a:spcAft>
              <a:buSzPts val="1400"/>
              <a:buChar char="●"/>
            </a:pPr>
            <a:r>
              <a:rPr lang="en-GB"/>
              <a:t>New approach to theory testing</a:t>
            </a:r>
            <a:endParaRPr/>
          </a:p>
          <a:p>
            <a:pPr indent="-317500" lvl="0" marL="457200" rtl="0" algn="l">
              <a:spcBef>
                <a:spcPts val="0"/>
              </a:spcBef>
              <a:spcAft>
                <a:spcPts val="0"/>
              </a:spcAft>
              <a:buSzPts val="1400"/>
              <a:buChar char="●"/>
            </a:pPr>
            <a:r>
              <a:rPr lang="en-GB"/>
              <a:t>Role of explanations</a:t>
            </a:r>
            <a:endParaRPr/>
          </a:p>
          <a:p>
            <a:pPr indent="-317500" lvl="0" marL="457200" rtl="0" algn="l">
              <a:spcBef>
                <a:spcPts val="0"/>
              </a:spcBef>
              <a:spcAft>
                <a:spcPts val="0"/>
              </a:spcAft>
              <a:buSzPts val="1400"/>
              <a:buChar char="●"/>
            </a:pPr>
            <a:r>
              <a:rPr lang="en-GB"/>
              <a:t>Importance of criticism</a:t>
            </a:r>
            <a:endParaRPr/>
          </a:p>
          <a:p>
            <a:pPr indent="0" lvl="0" marL="0" rtl="0" algn="l">
              <a:spcBef>
                <a:spcPts val="0"/>
              </a:spcBef>
              <a:spcAft>
                <a:spcPts val="1200"/>
              </a:spcAft>
              <a:buNone/>
            </a:pPr>
            <a:r>
              <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34"/>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GB"/>
              <a:t>Discussion Points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5"/>
          <p:cNvSpPr txBox="1"/>
          <p:nvPr>
            <p:ph type="ctrTitle"/>
          </p:nvPr>
        </p:nvSpPr>
        <p:spPr>
          <a:xfrm>
            <a:off x="2371725" y="630225"/>
            <a:ext cx="6331500" cy="1542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Thought Experiments</a:t>
            </a:r>
            <a:endParaRPr/>
          </a:p>
        </p:txBody>
      </p:sp>
      <p:sp>
        <p:nvSpPr>
          <p:cNvPr id="209" name="Google Shape;209;p35"/>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p>
            <a:pPr indent="-342900" lvl="0" marL="457200" rtl="0" algn="l">
              <a:lnSpc>
                <a:spcPct val="115000"/>
              </a:lnSpc>
              <a:spcBef>
                <a:spcPts val="0"/>
              </a:spcBef>
              <a:spcAft>
                <a:spcPts val="0"/>
              </a:spcAft>
              <a:buSzPts val="1800"/>
              <a:buAutoNum type="arabicPeriod"/>
            </a:pPr>
            <a:r>
              <a:rPr lang="en-GB"/>
              <a:t>The coin toss explanation</a:t>
            </a:r>
            <a:endParaRPr/>
          </a:p>
          <a:p>
            <a:pPr indent="-342900" lvl="0" marL="457200" rtl="0" algn="l">
              <a:lnSpc>
                <a:spcPct val="115000"/>
              </a:lnSpc>
              <a:spcBef>
                <a:spcPts val="0"/>
              </a:spcBef>
              <a:spcAft>
                <a:spcPts val="0"/>
              </a:spcAft>
              <a:buSzPts val="1800"/>
              <a:buAutoNum type="arabicPeriod"/>
            </a:pPr>
            <a:r>
              <a:rPr lang="en-GB"/>
              <a:t>The two games scenario</a:t>
            </a:r>
            <a:endParaRPr/>
          </a:p>
          <a:p>
            <a:pPr indent="-342900" lvl="0" marL="457200" rtl="0" algn="l">
              <a:lnSpc>
                <a:spcPct val="115000"/>
              </a:lnSpc>
              <a:spcBef>
                <a:spcPts val="0"/>
              </a:spcBef>
              <a:spcAft>
                <a:spcPts val="0"/>
              </a:spcAft>
              <a:buSzPts val="1800"/>
              <a:buAutoNum type="arabicPeriod"/>
            </a:pPr>
            <a:r>
              <a:rPr lang="en-GB"/>
              <a:t>The calendar prediction problem</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6"/>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Key Questions</a:t>
            </a:r>
            <a:endParaRPr/>
          </a:p>
        </p:txBody>
      </p:sp>
      <p:sp>
        <p:nvSpPr>
          <p:cNvPr id="215" name="Google Shape;215;p36"/>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fontScale="92500"/>
          </a:bodyPr>
          <a:lstStyle/>
          <a:p>
            <a:pPr indent="-334327" lvl="0" marL="457200" rtl="0" algn="l">
              <a:lnSpc>
                <a:spcPct val="115000"/>
              </a:lnSpc>
              <a:spcBef>
                <a:spcPts val="0"/>
              </a:spcBef>
              <a:spcAft>
                <a:spcPts val="0"/>
              </a:spcAft>
              <a:buSzPct val="100000"/>
              <a:buAutoNum type="arabicPeriod"/>
            </a:pPr>
            <a:r>
              <a:rPr lang="en-GB"/>
              <a:t>What makes a scientific theory good?</a:t>
            </a:r>
            <a:endParaRPr/>
          </a:p>
          <a:p>
            <a:pPr indent="-334327" lvl="0" marL="457200" rtl="0" algn="l">
              <a:lnSpc>
                <a:spcPct val="115000"/>
              </a:lnSpc>
              <a:spcBef>
                <a:spcPts val="0"/>
              </a:spcBef>
              <a:spcAft>
                <a:spcPts val="0"/>
              </a:spcAft>
              <a:buSzPct val="100000"/>
              <a:buAutoNum type="arabicPeriod"/>
            </a:pPr>
            <a:r>
              <a:rPr lang="en-GB"/>
              <a:t>If past experiments support a theory, does that make it true?</a:t>
            </a:r>
            <a:endParaRPr/>
          </a:p>
          <a:p>
            <a:pPr indent="-334327" lvl="0" marL="457200" rtl="0" algn="l">
              <a:lnSpc>
                <a:spcPct val="115000"/>
              </a:lnSpc>
              <a:spcBef>
                <a:spcPts val="0"/>
              </a:spcBef>
              <a:spcAft>
                <a:spcPts val="0"/>
              </a:spcAft>
              <a:buSzPct val="100000"/>
              <a:buAutoNum type="arabicPeriod"/>
            </a:pPr>
            <a:r>
              <a:rPr lang="en-GB"/>
              <a:t>How do you make decisions when outcomes are uncertain?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7"/>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 Conclusion</a:t>
            </a:r>
            <a:endParaRPr/>
          </a:p>
        </p:txBody>
      </p:sp>
      <p:sp>
        <p:nvSpPr>
          <p:cNvPr id="221" name="Google Shape;221;p37"/>
          <p:cNvSpPr txBox="1"/>
          <p:nvPr>
            <p:ph idx="1" type="subTitle"/>
          </p:nvPr>
        </p:nvSpPr>
        <p:spPr>
          <a:xfrm>
            <a:off x="2390275" y="1587025"/>
            <a:ext cx="6331500" cy="2893200"/>
          </a:xfrm>
          <a:prstGeom prst="rect">
            <a:avLst/>
          </a:prstGeom>
        </p:spPr>
        <p:txBody>
          <a:bodyPr anchorCtr="0" anchor="b"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GB"/>
              <a:t>The power of explanation</a:t>
            </a:r>
            <a:endParaRPr/>
          </a:p>
          <a:p>
            <a:pPr indent="-342900" lvl="0" marL="457200" rtl="0" algn="l">
              <a:lnSpc>
                <a:spcPct val="115000"/>
              </a:lnSpc>
              <a:spcBef>
                <a:spcPts val="0"/>
              </a:spcBef>
              <a:spcAft>
                <a:spcPts val="0"/>
              </a:spcAft>
              <a:buSzPts val="1800"/>
              <a:buChar char="●"/>
            </a:pPr>
            <a:r>
              <a:rPr lang="en-GB"/>
              <a:t>The role of testing</a:t>
            </a:r>
            <a:endParaRPr/>
          </a:p>
          <a:p>
            <a:pPr indent="-342900" lvl="0" marL="457200" rtl="0" algn="l">
              <a:lnSpc>
                <a:spcPct val="115000"/>
              </a:lnSpc>
              <a:spcBef>
                <a:spcPts val="0"/>
              </a:spcBef>
              <a:spcAft>
                <a:spcPts val="0"/>
              </a:spcAft>
              <a:buSzPts val="1800"/>
              <a:buChar char="●"/>
            </a:pPr>
            <a:r>
              <a:rPr lang="en-GB"/>
              <a:t>The future of physics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id="86" name="Google Shape;86;p15"/>
          <p:cNvPicPr preferRelativeResize="0"/>
          <p:nvPr/>
        </p:nvPicPr>
        <p:blipFill rotWithShape="1">
          <a:blip r:embed="rId3">
            <a:alphaModFix/>
          </a:blip>
          <a:srcRect b="1305" l="0" r="0" t="1305"/>
          <a:stretch/>
        </p:blipFill>
        <p:spPr>
          <a:xfrm>
            <a:off x="1259800" y="369000"/>
            <a:ext cx="2903578" cy="4405522"/>
          </a:xfrm>
          <a:prstGeom prst="rect">
            <a:avLst/>
          </a:prstGeom>
          <a:noFill/>
          <a:ln>
            <a:noFill/>
          </a:ln>
        </p:spPr>
      </p:pic>
      <p:pic>
        <p:nvPicPr>
          <p:cNvPr id="87" name="Google Shape;87;p15"/>
          <p:cNvPicPr preferRelativeResize="0"/>
          <p:nvPr/>
        </p:nvPicPr>
        <p:blipFill rotWithShape="1">
          <a:blip r:embed="rId4">
            <a:alphaModFix/>
          </a:blip>
          <a:srcRect b="0" l="1503" r="1493" t="0"/>
          <a:stretch/>
        </p:blipFill>
        <p:spPr>
          <a:xfrm>
            <a:off x="5080088" y="368988"/>
            <a:ext cx="2804112" cy="440552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p>
            <a:pPr indent="0" lvl="0" marL="0" rtl="0" algn="l">
              <a:lnSpc>
                <a:spcPct val="115000"/>
              </a:lnSpc>
              <a:spcBef>
                <a:spcPts val="1200"/>
              </a:spcBef>
              <a:spcAft>
                <a:spcPts val="1200"/>
              </a:spcAft>
              <a:buNone/>
            </a:pPr>
            <a:r>
              <a:rPr lang="en-GB"/>
              <a:t>The Fundamental Challenge of Testing Theories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The Traditional View</a:t>
            </a:r>
            <a:endParaRPr/>
          </a:p>
        </p:txBody>
      </p:sp>
      <p:sp>
        <p:nvSpPr>
          <p:cNvPr id="98" name="Google Shape;98;p17"/>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Assumes need for probabilistic axioms</a:t>
            </a:r>
            <a:endParaRPr/>
          </a:p>
          <a:p>
            <a:pPr indent="-342900" lvl="0" marL="457200" rtl="0" algn="l">
              <a:spcBef>
                <a:spcPts val="0"/>
              </a:spcBef>
              <a:spcAft>
                <a:spcPts val="0"/>
              </a:spcAft>
              <a:buSzPts val="1800"/>
              <a:buChar char="●"/>
            </a:pPr>
            <a:r>
              <a:rPr lang="en-GB"/>
              <a:t>Relies on inductive reasoning</a:t>
            </a:r>
            <a:endParaRPr/>
          </a:p>
          <a:p>
            <a:pPr indent="-342900" lvl="0" marL="457200" rtl="0" algn="l">
              <a:spcBef>
                <a:spcPts val="0"/>
              </a:spcBef>
              <a:spcAft>
                <a:spcPts val="0"/>
              </a:spcAft>
              <a:buSzPts val="1800"/>
              <a:buChar char="●"/>
            </a:pPr>
            <a:r>
              <a:rPr lang="en-GB"/>
              <a:t>Seeks confirmation/justification of theories</a:t>
            </a:r>
            <a:endParaRPr/>
          </a:p>
        </p:txBody>
      </p:sp>
      <p:pic>
        <p:nvPicPr>
          <p:cNvPr id="99" name="Google Shape;99;p17"/>
          <p:cNvPicPr preferRelativeResize="0"/>
          <p:nvPr/>
        </p:nvPicPr>
        <p:blipFill>
          <a:blip r:embed="rId3">
            <a:alphaModFix/>
          </a:blip>
          <a:stretch>
            <a:fillRect/>
          </a:stretch>
        </p:blipFill>
        <p:spPr>
          <a:xfrm>
            <a:off x="4518238" y="2571750"/>
            <a:ext cx="2105314" cy="210531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8"/>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Deutsch’s Key Insight</a:t>
            </a:r>
            <a:endParaRPr/>
          </a:p>
        </p:txBody>
      </p:sp>
      <p:sp>
        <p:nvSpPr>
          <p:cNvPr id="105" name="Google Shape;105;p18"/>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Probabilistic behavior can emerge from non-probabilistic foundations</a:t>
            </a:r>
            <a:endParaRPr/>
          </a:p>
          <a:p>
            <a:pPr indent="-342900" lvl="0" marL="457200" rtl="0" algn="l">
              <a:spcBef>
                <a:spcPts val="0"/>
              </a:spcBef>
              <a:spcAft>
                <a:spcPts val="0"/>
              </a:spcAft>
              <a:buSzPts val="1800"/>
              <a:buChar char="●"/>
            </a:pPr>
            <a:r>
              <a:rPr lang="en-GB"/>
              <a:t>Testing doesn’t require probabilistic assumptions</a:t>
            </a:r>
            <a:endParaRPr/>
          </a:p>
          <a:p>
            <a:pPr indent="-342900" lvl="0" marL="457200" rtl="0" algn="l">
              <a:spcBef>
                <a:spcPts val="0"/>
              </a:spcBef>
              <a:spcAft>
                <a:spcPts val="0"/>
              </a:spcAft>
              <a:buSzPts val="1800"/>
              <a:buChar char="●"/>
            </a:pPr>
            <a:r>
              <a:rPr lang="en-GB"/>
              <a:t>Quantum mechanics demonstrates this principle</a:t>
            </a:r>
            <a:endParaRPr/>
          </a:p>
        </p:txBody>
      </p:sp>
      <p:pic>
        <p:nvPicPr>
          <p:cNvPr id="106" name="Google Shape;106;p18"/>
          <p:cNvPicPr preferRelativeResize="0"/>
          <p:nvPr/>
        </p:nvPicPr>
        <p:blipFill>
          <a:blip r:embed="rId3">
            <a:alphaModFix/>
          </a:blip>
          <a:stretch>
            <a:fillRect/>
          </a:stretch>
        </p:blipFill>
        <p:spPr>
          <a:xfrm>
            <a:off x="4252225" y="3098951"/>
            <a:ext cx="2742499" cy="14992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The Core Problem</a:t>
            </a:r>
            <a:endParaRPr/>
          </a:p>
        </p:txBody>
      </p:sp>
      <p:sp>
        <p:nvSpPr>
          <p:cNvPr id="112" name="Google Shape;112;p19"/>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How to test theories without relying on probability</a:t>
            </a:r>
            <a:endParaRPr/>
          </a:p>
          <a:p>
            <a:pPr indent="-342900" lvl="0" marL="457200" rtl="0" algn="l">
              <a:spcBef>
                <a:spcPts val="0"/>
              </a:spcBef>
              <a:spcAft>
                <a:spcPts val="0"/>
              </a:spcAft>
              <a:buSzPts val="1800"/>
              <a:buChar char="●"/>
            </a:pPr>
            <a:r>
              <a:rPr lang="en-GB"/>
              <a:t>Need for new framework beyond Bayesian reasoning</a:t>
            </a:r>
            <a:endParaRPr/>
          </a:p>
          <a:p>
            <a:pPr indent="-342900" lvl="0" marL="457200" rtl="0" algn="l">
              <a:spcBef>
                <a:spcPts val="0"/>
              </a:spcBef>
              <a:spcAft>
                <a:spcPts val="0"/>
              </a:spcAft>
              <a:buSzPts val="1800"/>
              <a:buChar char="●"/>
            </a:pPr>
            <a:r>
              <a:rPr lang="en-GB"/>
              <a:t>Challenge of connecting theory to experiment</a:t>
            </a:r>
            <a:endParaRPr/>
          </a:p>
        </p:txBody>
      </p:sp>
      <p:pic>
        <p:nvPicPr>
          <p:cNvPr id="113" name="Google Shape;113;p19"/>
          <p:cNvPicPr preferRelativeResize="0"/>
          <p:nvPr/>
        </p:nvPicPr>
        <p:blipFill>
          <a:blip r:embed="rId3">
            <a:alphaModFix/>
          </a:blip>
          <a:stretch>
            <a:fillRect/>
          </a:stretch>
        </p:blipFill>
        <p:spPr>
          <a:xfrm>
            <a:off x="3482013" y="2721424"/>
            <a:ext cx="4177777" cy="19901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0"/>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p>
            <a:pPr indent="0" lvl="0" marL="0" rtl="0" algn="l">
              <a:lnSpc>
                <a:spcPct val="115000"/>
              </a:lnSpc>
              <a:spcBef>
                <a:spcPts val="1200"/>
              </a:spcBef>
              <a:spcAft>
                <a:spcPts val="1200"/>
              </a:spcAft>
              <a:buNone/>
            </a:pPr>
            <a:r>
              <a:rPr lang="en-GB"/>
              <a:t>The Constructor Theory Framework</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1"/>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Basic Principles</a:t>
            </a:r>
            <a:endParaRPr/>
          </a:p>
        </p:txBody>
      </p:sp>
      <p:sp>
        <p:nvSpPr>
          <p:cNvPr id="124" name="Google Shape;124;p21"/>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GB"/>
              <a:t>Focus on possible vs impossible transformations</a:t>
            </a:r>
            <a:endParaRPr/>
          </a:p>
          <a:p>
            <a:pPr indent="-342900" lvl="0" marL="457200" rtl="0" algn="l">
              <a:spcBef>
                <a:spcPts val="0"/>
              </a:spcBef>
              <a:spcAft>
                <a:spcPts val="0"/>
              </a:spcAft>
              <a:buSzPts val="1800"/>
              <a:buChar char="●"/>
            </a:pPr>
            <a:r>
              <a:rPr lang="en-GB"/>
              <a:t>Laws expressed as constraints on transformations</a:t>
            </a:r>
            <a:endParaRPr/>
          </a:p>
          <a:p>
            <a:pPr indent="-342900" lvl="0" marL="457200" rtl="0" algn="l">
              <a:spcBef>
                <a:spcPts val="0"/>
              </a:spcBef>
              <a:spcAft>
                <a:spcPts val="0"/>
              </a:spcAft>
              <a:buSzPts val="1800"/>
              <a:buChar char="●"/>
            </a:pPr>
            <a:r>
              <a:rPr lang="en-GB"/>
              <a:t>Information as physical property</a:t>
            </a:r>
            <a:endParaRPr/>
          </a:p>
        </p:txBody>
      </p:sp>
      <p:pic>
        <p:nvPicPr>
          <p:cNvPr id="125" name="Google Shape;125;p21"/>
          <p:cNvPicPr preferRelativeResize="0"/>
          <p:nvPr/>
        </p:nvPicPr>
        <p:blipFill>
          <a:blip r:embed="rId3">
            <a:alphaModFix/>
          </a:blip>
          <a:stretch>
            <a:fillRect/>
          </a:stretch>
        </p:blipFill>
        <p:spPr>
          <a:xfrm>
            <a:off x="3847975" y="2640900"/>
            <a:ext cx="3426150" cy="2068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